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84" r:id="rId5"/>
    <p:sldId id="259" r:id="rId6"/>
    <p:sldId id="292" r:id="rId7"/>
    <p:sldId id="277" r:id="rId8"/>
    <p:sldId id="260" r:id="rId9"/>
    <p:sldId id="294" r:id="rId10"/>
    <p:sldId id="262" r:id="rId11"/>
    <p:sldId id="263" r:id="rId12"/>
    <p:sldId id="280" r:id="rId13"/>
    <p:sldId id="266" r:id="rId14"/>
    <p:sldId id="285" r:id="rId15"/>
    <p:sldId id="267" r:id="rId16"/>
    <p:sldId id="268" r:id="rId17"/>
    <p:sldId id="269" r:id="rId18"/>
    <p:sldId id="264" r:id="rId19"/>
    <p:sldId id="265" r:id="rId20"/>
    <p:sldId id="271" r:id="rId21"/>
    <p:sldId id="272" r:id="rId22"/>
    <p:sldId id="281" r:id="rId23"/>
    <p:sldId id="274" r:id="rId24"/>
    <p:sldId id="275" r:id="rId25"/>
    <p:sldId id="276" r:id="rId26"/>
    <p:sldId id="282" r:id="rId27"/>
    <p:sldId id="278" r:id="rId28"/>
    <p:sldId id="283" r:id="rId29"/>
    <p:sldId id="288" r:id="rId30"/>
    <p:sldId id="279" r:id="rId31"/>
    <p:sldId id="287" r:id="rId32"/>
    <p:sldId id="273" r:id="rId33"/>
    <p:sldId id="286" r:id="rId34"/>
    <p:sldId id="290" r:id="rId35"/>
    <p:sldId id="291"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5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924EC-9267-45B2-A4E9-DBF2E4D8BFE9}" type="datetimeFigureOut">
              <a:rPr lang="en-US" smtClean="0"/>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8BC7-B2E0-41EE-A517-B96D6867FC2D}" type="slidenum">
              <a:rPr lang="en-US" smtClean="0"/>
              <a:pPr/>
              <a:t>‹#›</a:t>
            </a:fld>
            <a:endParaRPr lang="en-US"/>
          </a:p>
        </p:txBody>
      </p:sp>
    </p:spTree>
    <p:extLst>
      <p:ext uri="{BB962C8B-B14F-4D97-AF65-F5344CB8AC3E}">
        <p14:creationId xmlns:p14="http://schemas.microsoft.com/office/powerpoint/2010/main" val="406952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5C8BC7-B2E0-41EE-A517-B96D6867FC2D}" type="slidenum">
              <a:rPr lang="en-US" smtClean="0"/>
              <a:pPr/>
              <a:t>2</a:t>
            </a:fld>
            <a:endParaRPr lang="en-US"/>
          </a:p>
        </p:txBody>
      </p:sp>
    </p:spTree>
    <p:extLst>
      <p:ext uri="{BB962C8B-B14F-4D97-AF65-F5344CB8AC3E}">
        <p14:creationId xmlns:p14="http://schemas.microsoft.com/office/powerpoint/2010/main" val="131266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4F0C0D-840E-45FE-A116-7CA11A7872C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30A07-F4C1-474E-9EEF-978DEACC89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F0C0D-840E-45FE-A116-7CA11A7872C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30A07-F4C1-474E-9EEF-978DEACC89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F0C0D-840E-45FE-A116-7CA11A7872C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30A07-F4C1-474E-9EEF-978DEACC89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F0C0D-840E-45FE-A116-7CA11A7872C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30A07-F4C1-474E-9EEF-978DEACC89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4F0C0D-840E-45FE-A116-7CA11A7872C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30A07-F4C1-474E-9EEF-978DEACC89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4F0C0D-840E-45FE-A116-7CA11A7872C8}"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30A07-F4C1-474E-9EEF-978DEACC89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4F0C0D-840E-45FE-A116-7CA11A7872C8}"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130A07-F4C1-474E-9EEF-978DEACC89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4F0C0D-840E-45FE-A116-7CA11A7872C8}"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130A07-F4C1-474E-9EEF-978DEACC89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F0C0D-840E-45FE-A116-7CA11A7872C8}"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130A07-F4C1-474E-9EEF-978DEACC89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F0C0D-840E-45FE-A116-7CA11A7872C8}"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30A07-F4C1-474E-9EEF-978DEACC89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F0C0D-840E-45FE-A116-7CA11A7872C8}"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30A07-F4C1-474E-9EEF-978DEACC89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F0C0D-840E-45FE-A116-7CA11A7872C8}" type="datetimeFigureOut">
              <a:rPr lang="en-US" smtClean="0"/>
              <a:pPr/>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30A07-F4C1-474E-9EEF-978DEACC89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palms.org/Public/PreviewIdea/Preview/841" TargetMode="External"/><Relationship Id="rId2" Type="http://schemas.openxmlformats.org/officeDocument/2006/relationships/hyperlink" Target="http://www.cpalms.org/Public/PreviewIdea/Preview/74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Noisy_Nora" TargetMode="External"/><Relationship Id="rId2" Type="http://schemas.openxmlformats.org/officeDocument/2006/relationships/hyperlink" Target="https://en.wikipedia.org/wiki/Max_and_Ruby"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bing.com/images/search?q=rosemary+wells&amp;FORM=IARRTH&amp;ufn=rosemary+wells&amp;stid=02c4d65d-9b07-5901-990d-f6695130ac4b&amp;cbn=EntityAnswer&amp;cbi=0&amp;FORM=IARRTH" TargetMode="External"/><Relationship Id="rId4" Type="http://schemas.openxmlformats.org/officeDocument/2006/relationships/hyperlink" Target="https://en.wikipedia.org/wiki/Rodgers_and_Hammerstei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quepasausa.org/home/" TargetMode="External"/><Relationship Id="rId2" Type="http://schemas.openxmlformats.org/officeDocument/2006/relationships/hyperlink" Target="https://www.youtube.com/watch?v=woQEXuH_0G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thumbs.dreamstime.com/z/visual-34775.jp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ogle.com/url?sa=i&amp;rct=j&amp;q=&amp;esrc=s&amp;source=images&amp;cd=&amp;cad=rja&amp;uact=8&amp;ved=0CAcQjRxqFQoTCNGB_pmf-scCFYIbHgod3OEMJQ&amp;url=https://roseledgarddesigns.wordpress.com/page/3/&amp;psig=AFQjCNHvtC-zDwwmlKLFpYrVYiEq6b0YPQ&amp;ust=144244782995495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New times roman"/>
              </a:rPr>
              <a:t>The H-P-S-T Framework Workshop</a:t>
            </a:r>
            <a:endParaRPr lang="en-US" dirty="0"/>
          </a:p>
        </p:txBody>
      </p:sp>
      <p:sp>
        <p:nvSpPr>
          <p:cNvPr id="3" name="Subtitle 2"/>
          <p:cNvSpPr>
            <a:spLocks noGrp="1"/>
          </p:cNvSpPr>
          <p:nvPr>
            <p:ph type="subTitle" idx="1"/>
          </p:nvPr>
        </p:nvSpPr>
        <p:spPr/>
        <p:txBody>
          <a:bodyPr/>
          <a:lstStyle/>
          <a:p>
            <a:r>
              <a:rPr lang="en-US" dirty="0" smtClean="0">
                <a:solidFill>
                  <a:schemeClr val="tx1"/>
                </a:solidFill>
                <a:latin typeface="New times roman"/>
              </a:rPr>
              <a:t>Presented by: Jose M. Pombo; and </a:t>
            </a:r>
          </a:p>
          <a:p>
            <a:r>
              <a:rPr lang="en-US" dirty="0" smtClean="0">
                <a:solidFill>
                  <a:schemeClr val="tx1"/>
                </a:solidFill>
                <a:latin typeface="New times roman"/>
              </a:rPr>
              <a:t>Dr Sarah Mathews</a:t>
            </a:r>
          </a:p>
          <a:p>
            <a:endParaRPr lang="en-US" dirty="0">
              <a:solidFill>
                <a:schemeClr val="tx1"/>
              </a:solidFill>
              <a:latin typeface="New times roman"/>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2800" b="1" dirty="0" smtClean="0">
                <a:latin typeface="New times roman"/>
              </a:rPr>
              <a:t/>
            </a:r>
            <a:br>
              <a:rPr lang="en-US" sz="2800" b="1" dirty="0" smtClean="0">
                <a:latin typeface="New times roman"/>
              </a:rPr>
            </a:br>
            <a:r>
              <a:rPr lang="en-US" sz="2800" b="1" dirty="0" smtClean="0">
                <a:latin typeface="New times roman"/>
              </a:rPr>
              <a:t>Pedagogic Application- Example Lesson Plan</a:t>
            </a:r>
            <a:br>
              <a:rPr lang="en-US" sz="2800" b="1" dirty="0" smtClean="0">
                <a:latin typeface="New times roman"/>
              </a:rPr>
            </a:br>
            <a:r>
              <a:rPr lang="en-US" sz="2800" b="1" dirty="0" smtClean="0">
                <a:latin typeface="New times roman"/>
              </a:rPr>
              <a:t>Step </a:t>
            </a:r>
            <a:r>
              <a:rPr lang="en-US" sz="2800" b="1" dirty="0" smtClean="0"/>
              <a:t>1</a:t>
            </a:r>
            <a:r>
              <a:rPr lang="en-US" sz="2800" dirty="0" smtClean="0"/>
              <a:t>:</a:t>
            </a:r>
            <a:r>
              <a:rPr lang="en-US" sz="2800" b="1" dirty="0" smtClean="0"/>
              <a:t> </a:t>
            </a:r>
            <a:r>
              <a:rPr lang="en-US" sz="2800" b="1" dirty="0" smtClean="0">
                <a:latin typeface="New times roman"/>
              </a:rPr>
              <a:t>Teacher Preparation</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fontScale="25000" lnSpcReduction="20000"/>
          </a:bodyPr>
          <a:lstStyle/>
          <a:p>
            <a:pPr>
              <a:buNone/>
            </a:pPr>
            <a:r>
              <a:rPr lang="en-US" sz="8000" dirty="0" smtClean="0">
                <a:latin typeface="New times roman"/>
              </a:rPr>
              <a:t>Teacher will determine</a:t>
            </a:r>
            <a:r>
              <a:rPr lang="en-US" sz="6400" dirty="0" smtClean="0">
                <a:latin typeface="New times roman"/>
              </a:rPr>
              <a:t>: </a:t>
            </a:r>
          </a:p>
          <a:p>
            <a:pPr>
              <a:buNone/>
            </a:pPr>
            <a:endParaRPr lang="en-US" sz="6400" dirty="0" smtClean="0">
              <a:latin typeface="New times roman"/>
            </a:endParaRPr>
          </a:p>
          <a:p>
            <a:pPr>
              <a:buNone/>
            </a:pPr>
            <a:r>
              <a:rPr lang="en-US" sz="6400" dirty="0" smtClean="0">
                <a:latin typeface="New times roman"/>
              </a:rPr>
              <a:t>a.  </a:t>
            </a:r>
            <a:r>
              <a:rPr lang="en-US" sz="8000" dirty="0" smtClean="0">
                <a:latin typeface="New times roman"/>
              </a:rPr>
              <a:t>Subject Area</a:t>
            </a:r>
            <a:r>
              <a:rPr lang="en-US" sz="6400" dirty="0" smtClean="0">
                <a:latin typeface="New times roman"/>
              </a:rPr>
              <a:t>-</a:t>
            </a:r>
            <a:r>
              <a:rPr lang="en-US" sz="8000" dirty="0" smtClean="0">
                <a:latin typeface="New times roman"/>
              </a:rPr>
              <a:t>Social </a:t>
            </a:r>
            <a:r>
              <a:rPr lang="en-US" sz="8000" dirty="0">
                <a:latin typeface="New times roman"/>
              </a:rPr>
              <a:t>Studies/History</a:t>
            </a:r>
          </a:p>
          <a:p>
            <a:pPr>
              <a:buNone/>
            </a:pPr>
            <a:endParaRPr lang="en-US" sz="6400" dirty="0" smtClean="0">
              <a:latin typeface="New times roman"/>
            </a:endParaRPr>
          </a:p>
          <a:p>
            <a:pPr>
              <a:buNone/>
            </a:pPr>
            <a:r>
              <a:rPr lang="en-US" sz="6400" dirty="0" smtClean="0">
                <a:latin typeface="New times roman"/>
              </a:rPr>
              <a:t>b. </a:t>
            </a:r>
            <a:r>
              <a:rPr lang="en-US" sz="8000" dirty="0" smtClean="0">
                <a:latin typeface="New times roman"/>
              </a:rPr>
              <a:t>Main topic covered</a:t>
            </a:r>
            <a:r>
              <a:rPr lang="en-US" sz="6400" dirty="0" smtClean="0">
                <a:latin typeface="New times roman"/>
              </a:rPr>
              <a:t>- </a:t>
            </a:r>
            <a:r>
              <a:rPr lang="en-US" sz="8000" dirty="0" smtClean="0">
                <a:latin typeface="New times roman"/>
              </a:rPr>
              <a:t>for this example we chose: </a:t>
            </a:r>
          </a:p>
          <a:p>
            <a:r>
              <a:rPr lang="en-US" sz="8000" dirty="0" smtClean="0">
                <a:latin typeface="New times roman"/>
              </a:rPr>
              <a:t>Cuban </a:t>
            </a:r>
            <a:r>
              <a:rPr lang="en-US" sz="8000" dirty="0">
                <a:latin typeface="New times roman"/>
              </a:rPr>
              <a:t>immigration </a:t>
            </a:r>
            <a:r>
              <a:rPr lang="en-US" sz="8000" dirty="0" smtClean="0">
                <a:latin typeface="New times roman"/>
              </a:rPr>
              <a:t>patterns- specifically the first wave of exiles/ circa</a:t>
            </a:r>
            <a:r>
              <a:rPr lang="en-US" sz="8000" dirty="0">
                <a:latin typeface="New times roman"/>
              </a:rPr>
              <a:t>: 1959-1970</a:t>
            </a:r>
          </a:p>
          <a:p>
            <a:pPr>
              <a:buNone/>
            </a:pPr>
            <a:endParaRPr lang="en-US" sz="6400" dirty="0" smtClean="0">
              <a:latin typeface="New times roman"/>
            </a:endParaRPr>
          </a:p>
          <a:p>
            <a:pPr>
              <a:buNone/>
            </a:pPr>
            <a:r>
              <a:rPr lang="en-US" sz="8000" dirty="0" smtClean="0">
                <a:latin typeface="New times roman"/>
              </a:rPr>
              <a:t>c. Standards that are appendages of main topic</a:t>
            </a:r>
            <a:r>
              <a:rPr lang="en-US" sz="6400" dirty="0" smtClean="0">
                <a:latin typeface="New times roman"/>
              </a:rPr>
              <a:t>- </a:t>
            </a:r>
          </a:p>
          <a:p>
            <a:r>
              <a:rPr lang="en-US" sz="8000" dirty="0" smtClean="0">
                <a:latin typeface="New times roman"/>
                <a:hlinkClick r:id="rId2"/>
              </a:rPr>
              <a:t>Historical Knowledge</a:t>
            </a:r>
            <a:r>
              <a:rPr lang="en-US" sz="8000" dirty="0" smtClean="0">
                <a:latin typeface="New times roman"/>
              </a:rPr>
              <a:t>/ Grade</a:t>
            </a:r>
            <a:r>
              <a:rPr lang="en-US" sz="8000" dirty="0">
                <a:latin typeface="New times roman"/>
              </a:rPr>
              <a:t>: </a:t>
            </a:r>
            <a:r>
              <a:rPr lang="en-US" sz="8000" dirty="0" smtClean="0">
                <a:latin typeface="New times roman"/>
              </a:rPr>
              <a:t>2/ Discuss </a:t>
            </a:r>
            <a:r>
              <a:rPr lang="en-US" sz="8000" dirty="0">
                <a:latin typeface="New times roman"/>
              </a:rPr>
              <a:t>why immigration continues today. </a:t>
            </a:r>
          </a:p>
          <a:p>
            <a:r>
              <a:rPr lang="en-US" sz="8000" dirty="0" smtClean="0">
                <a:latin typeface="New times roman"/>
                <a:hlinkClick r:id="rId3"/>
              </a:rPr>
              <a:t>Understand </a:t>
            </a:r>
            <a:r>
              <a:rPr lang="en-US" sz="8000" dirty="0">
                <a:latin typeface="New times roman"/>
                <a:hlinkClick r:id="rId3"/>
              </a:rPr>
              <a:t>the rise and continuing international influence of the United States as a world leader and the impact of contemporary social and political movements on American life.</a:t>
            </a:r>
            <a:r>
              <a:rPr lang="en-US" sz="8000" dirty="0">
                <a:latin typeface="New times roman"/>
              </a:rPr>
              <a:t>/ Grade: </a:t>
            </a:r>
            <a:r>
              <a:rPr lang="en-US" sz="8000" dirty="0" smtClean="0">
                <a:latin typeface="New times roman"/>
              </a:rPr>
              <a:t>9-12/ changes </a:t>
            </a:r>
            <a:r>
              <a:rPr lang="en-US" sz="8000" dirty="0">
                <a:latin typeface="New times roman"/>
              </a:rPr>
              <a:t>in immigration policy and attitudes toward immigration since 1950. </a:t>
            </a:r>
            <a:r>
              <a:rPr lang="en-US" sz="8000" dirty="0" smtClean="0">
                <a:latin typeface="New times roman"/>
              </a:rPr>
              <a:t>Recognize </a:t>
            </a:r>
            <a:r>
              <a:rPr lang="en-US" sz="8000" dirty="0">
                <a:latin typeface="New times roman"/>
              </a:rPr>
              <a:t>significant events and people from the post World War II and Cold War eras.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New times roman"/>
              </a:rPr>
              <a:t>Step 2: Historic Text or Literature/Narrative Selection</a:t>
            </a:r>
            <a:endParaRPr lang="en-US" dirty="0" smtClean="0">
              <a:latin typeface="New times roman"/>
            </a:endParaRPr>
          </a:p>
        </p:txBody>
      </p:sp>
      <p:sp>
        <p:nvSpPr>
          <p:cNvPr id="3" name="Content Placeholder 2"/>
          <p:cNvSpPr>
            <a:spLocks noGrp="1"/>
          </p:cNvSpPr>
          <p:nvPr>
            <p:ph idx="1"/>
          </p:nvPr>
        </p:nvSpPr>
        <p:spPr/>
        <p:txBody>
          <a:bodyPr>
            <a:noAutofit/>
          </a:bodyPr>
          <a:lstStyle/>
          <a:p>
            <a:r>
              <a:rPr lang="en-US" sz="2200" dirty="0" smtClean="0">
                <a:latin typeface="New times roman"/>
              </a:rPr>
              <a:t>Teacher should </a:t>
            </a:r>
            <a:r>
              <a:rPr lang="en-US" sz="2200" b="1" dirty="0" smtClean="0">
                <a:latin typeface="New times roman"/>
              </a:rPr>
              <a:t>utilize texts/narratives that exemplify the selected topic</a:t>
            </a:r>
            <a:r>
              <a:rPr lang="en-US" sz="2200" dirty="0" smtClean="0">
                <a:latin typeface="New times roman"/>
              </a:rPr>
              <a:t> and should </a:t>
            </a:r>
            <a:r>
              <a:rPr lang="en-US" sz="2200" b="1" dirty="0" smtClean="0">
                <a:latin typeface="New times roman"/>
              </a:rPr>
              <a:t>correlate to the desired content</a:t>
            </a:r>
            <a:r>
              <a:rPr lang="en-US" sz="2200" dirty="0" smtClean="0">
                <a:latin typeface="New times roman"/>
              </a:rPr>
              <a:t>. </a:t>
            </a:r>
          </a:p>
          <a:p>
            <a:r>
              <a:rPr lang="en-US" sz="2200" dirty="0" smtClean="0">
                <a:latin typeface="New times roman"/>
              </a:rPr>
              <a:t>Chapters from a whole text can also be used</a:t>
            </a:r>
          </a:p>
          <a:p>
            <a:endParaRPr lang="en-US" sz="2200" dirty="0" smtClean="0">
              <a:latin typeface="New times roman"/>
            </a:endParaRPr>
          </a:p>
          <a:p>
            <a:r>
              <a:rPr lang="en-US" sz="2200" dirty="0" smtClean="0">
                <a:latin typeface="New times roman"/>
              </a:rPr>
              <a:t>Narrative should be outside of an expository textbook</a:t>
            </a:r>
          </a:p>
          <a:p>
            <a:endParaRPr lang="en-US" sz="2200" dirty="0" smtClean="0">
              <a:latin typeface="New times roman"/>
            </a:endParaRPr>
          </a:p>
          <a:p>
            <a:r>
              <a:rPr lang="en-US" sz="2200" dirty="0" smtClean="0">
                <a:latin typeface="New times roman"/>
              </a:rPr>
              <a:t>Either primary and secondary sources can be used</a:t>
            </a:r>
          </a:p>
          <a:p>
            <a:endParaRPr lang="en-US" sz="2200" dirty="0" smtClean="0">
              <a:latin typeface="New times roman"/>
            </a:endParaRPr>
          </a:p>
          <a:p>
            <a:r>
              <a:rPr lang="en-US" sz="2200" dirty="0" smtClean="0">
                <a:latin typeface="New times roman"/>
              </a:rPr>
              <a:t>Dueling or deliberating texts preferred (such as: diary of Anne Frank/Mein Kemp) because the Framework can be used as platform for student voice</a:t>
            </a:r>
          </a:p>
          <a:p>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New times roman"/>
              </a:rPr>
              <a:t>Example of Text Selection:</a:t>
            </a:r>
            <a:endParaRPr lang="en-US" b="1" dirty="0">
              <a:latin typeface="New times roman"/>
            </a:endParaRPr>
          </a:p>
        </p:txBody>
      </p:sp>
      <p:sp>
        <p:nvSpPr>
          <p:cNvPr id="3" name="Content Placeholder 2"/>
          <p:cNvSpPr>
            <a:spLocks noGrp="1"/>
          </p:cNvSpPr>
          <p:nvPr>
            <p:ph idx="1"/>
          </p:nvPr>
        </p:nvSpPr>
        <p:spPr/>
        <p:txBody>
          <a:bodyPr/>
          <a:lstStyle/>
          <a:p>
            <a:r>
              <a:rPr lang="en-US" dirty="0" smtClean="0">
                <a:latin typeface="New times roman"/>
              </a:rPr>
              <a:t>In this example</a:t>
            </a:r>
            <a:r>
              <a:rPr lang="en-US" b="1" dirty="0" smtClean="0">
                <a:latin typeface="New times roman"/>
              </a:rPr>
              <a:t>, </a:t>
            </a:r>
            <a:r>
              <a:rPr lang="en-US" dirty="0" smtClean="0">
                <a:latin typeface="New times roman"/>
              </a:rPr>
              <a:t>the two texts chosen are: </a:t>
            </a:r>
          </a:p>
          <a:p>
            <a:r>
              <a:rPr lang="en-US" b="1" i="1" dirty="0" smtClean="0">
                <a:latin typeface="New times roman"/>
              </a:rPr>
              <a:t>My Havana: Memories of a Cuban Boyhood </a:t>
            </a:r>
            <a:r>
              <a:rPr lang="en-US" dirty="0" smtClean="0">
                <a:latin typeface="New times roman"/>
              </a:rPr>
              <a:t>written by Rosemary Wells (for lower grades)</a:t>
            </a:r>
          </a:p>
          <a:p>
            <a:r>
              <a:rPr lang="en-US" b="1" i="1" dirty="0" smtClean="0">
                <a:latin typeface="New times roman"/>
              </a:rPr>
              <a:t>Next Year in Cuba </a:t>
            </a:r>
            <a:r>
              <a:rPr lang="en-US" dirty="0" smtClean="0">
                <a:latin typeface="New times roman"/>
              </a:rPr>
              <a:t>authored by Gustavo Perez Firmat (for grades 9-12)</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New times roman"/>
              </a:rPr>
              <a:t>Step 3: Hook Activity</a:t>
            </a:r>
            <a:endParaRPr lang="en-US" b="1" dirty="0">
              <a:latin typeface="New times roman"/>
            </a:endParaRPr>
          </a:p>
        </p:txBody>
      </p:sp>
      <p:sp>
        <p:nvSpPr>
          <p:cNvPr id="3" name="Content Placeholder 2"/>
          <p:cNvSpPr>
            <a:spLocks noGrp="1"/>
          </p:cNvSpPr>
          <p:nvPr>
            <p:ph idx="1"/>
          </p:nvPr>
        </p:nvSpPr>
        <p:spPr/>
        <p:txBody>
          <a:bodyPr>
            <a:normAutofit/>
          </a:bodyPr>
          <a:lstStyle/>
          <a:p>
            <a:r>
              <a:rPr lang="en-US" sz="4000" dirty="0" smtClean="0">
                <a:latin typeface="New times roman"/>
              </a:rPr>
              <a:t>Teacher will </a:t>
            </a:r>
            <a:r>
              <a:rPr lang="en-US" sz="4000" b="1" dirty="0" smtClean="0">
                <a:latin typeface="New times roman"/>
              </a:rPr>
              <a:t>create a visual, tactile, and or auditory artifact</a:t>
            </a:r>
            <a:r>
              <a:rPr lang="en-US" sz="4000" dirty="0" smtClean="0">
                <a:latin typeface="New times roman"/>
              </a:rPr>
              <a:t> that will engage and excite students about the selected topic</a:t>
            </a:r>
          </a:p>
          <a:p>
            <a:r>
              <a:rPr lang="en-US" sz="4000" dirty="0" smtClean="0">
                <a:latin typeface="New times roman"/>
              </a:rPr>
              <a:t>Refer to the </a:t>
            </a:r>
            <a:r>
              <a:rPr lang="en-US" sz="4000" b="1" dirty="0" smtClean="0">
                <a:latin typeface="New times roman"/>
              </a:rPr>
              <a:t>gallery walk concept which can be used as a possible deliverable </a:t>
            </a:r>
          </a:p>
          <a:p>
            <a:endParaRPr lang="en-US" sz="2800" b="1" dirty="0" smtClean="0">
              <a:latin typeface="New times roman"/>
            </a:endParaRPr>
          </a:p>
          <a:p>
            <a:pPr>
              <a:buNone/>
            </a:pPr>
            <a:endParaRPr lang="en-US" sz="2800" b="1" dirty="0">
              <a:latin typeface="New times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New times roman"/>
              </a:rPr>
              <a:t>Step 4:Student’s Roadmap</a:t>
            </a:r>
            <a:endParaRPr lang="en-US" dirty="0"/>
          </a:p>
        </p:txBody>
      </p:sp>
      <p:sp>
        <p:nvSpPr>
          <p:cNvPr id="3" name="Content Placeholder 2"/>
          <p:cNvSpPr>
            <a:spLocks noGrp="1"/>
          </p:cNvSpPr>
          <p:nvPr>
            <p:ph idx="1"/>
          </p:nvPr>
        </p:nvSpPr>
        <p:spPr/>
        <p:txBody>
          <a:bodyPr/>
          <a:lstStyle/>
          <a:p>
            <a:r>
              <a:rPr lang="en-US" dirty="0" smtClean="0">
                <a:latin typeface="New times roman"/>
              </a:rPr>
              <a:t>The teacher will offer students an introduction to the lesson in the form of a literary roadmap(used to navigate through the reading(s) that </a:t>
            </a:r>
            <a:r>
              <a:rPr lang="en-US" b="1" dirty="0" smtClean="0">
                <a:latin typeface="New times roman"/>
              </a:rPr>
              <a:t>highlight or references the desired content</a:t>
            </a:r>
            <a:r>
              <a:rPr lang="en-US" dirty="0" smtClean="0">
                <a:latin typeface="New times roman"/>
              </a:rPr>
              <a:t>). This roadmap is </a:t>
            </a:r>
            <a:r>
              <a:rPr lang="en-US" b="1" dirty="0" smtClean="0">
                <a:latin typeface="New times roman"/>
              </a:rPr>
              <a:t>composed of two elements</a:t>
            </a:r>
            <a:r>
              <a:rPr lang="en-US" dirty="0" smtClean="0">
                <a:latin typeface="New times roman"/>
              </a:rPr>
              <a:t>: 1) </a:t>
            </a:r>
            <a:r>
              <a:rPr lang="en-US" b="1" dirty="0" smtClean="0">
                <a:latin typeface="New times roman"/>
              </a:rPr>
              <a:t>background on the author </a:t>
            </a:r>
            <a:r>
              <a:rPr lang="en-US" dirty="0" smtClean="0">
                <a:latin typeface="New times roman"/>
              </a:rPr>
              <a:t>(s); and 2) </a:t>
            </a:r>
            <a:r>
              <a:rPr lang="en-US" b="1" dirty="0" smtClean="0">
                <a:latin typeface="New times roman"/>
              </a:rPr>
              <a:t>vocabulary, concept, essential question (s), and or terms list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New times roman"/>
              </a:rPr>
              <a:t>1-background on the author(s):</a:t>
            </a:r>
            <a:br>
              <a:rPr lang="en-US" b="1" dirty="0" smtClean="0">
                <a:latin typeface="New times roman"/>
              </a:rPr>
            </a:br>
            <a:r>
              <a:rPr lang="en-US" b="1" dirty="0" smtClean="0"/>
              <a:t> (Roadmap A)</a:t>
            </a:r>
            <a:endParaRPr lang="en-US" b="1" dirty="0">
              <a:latin typeface="New times roman"/>
            </a:endParaRPr>
          </a:p>
        </p:txBody>
      </p:sp>
      <p:sp>
        <p:nvSpPr>
          <p:cNvPr id="3" name="Content Placeholder 2"/>
          <p:cNvSpPr>
            <a:spLocks noGrp="1"/>
          </p:cNvSpPr>
          <p:nvPr>
            <p:ph idx="1"/>
          </p:nvPr>
        </p:nvSpPr>
        <p:spPr/>
        <p:txBody>
          <a:bodyPr>
            <a:normAutofit lnSpcReduction="10000"/>
          </a:bodyPr>
          <a:lstStyle/>
          <a:p>
            <a:r>
              <a:rPr lang="en-US" sz="2600" dirty="0" smtClean="0">
                <a:latin typeface="New times roman"/>
              </a:rPr>
              <a:t>This is composed by </a:t>
            </a:r>
            <a:r>
              <a:rPr lang="en-US" sz="2600" b="1" dirty="0" smtClean="0">
                <a:latin typeface="New times roman"/>
              </a:rPr>
              <a:t>listing relevant particulars of the author’s personal/ professional life, and authorship</a:t>
            </a:r>
            <a:r>
              <a:rPr lang="en-US" sz="2600" dirty="0" smtClean="0">
                <a:latin typeface="New times roman"/>
              </a:rPr>
              <a:t>: to include a </a:t>
            </a:r>
            <a:r>
              <a:rPr lang="en-US" sz="2600" b="1" dirty="0" smtClean="0">
                <a:latin typeface="New times roman"/>
              </a:rPr>
              <a:t>visual image or picture of the author </a:t>
            </a:r>
            <a:r>
              <a:rPr lang="en-US" sz="2600" dirty="0" smtClean="0">
                <a:latin typeface="New times roman"/>
              </a:rPr>
              <a:t>of text (if available). </a:t>
            </a:r>
          </a:p>
          <a:p>
            <a:r>
              <a:rPr lang="en-US" sz="2600" b="1" dirty="0" smtClean="0">
                <a:latin typeface="New times roman"/>
              </a:rPr>
              <a:t>Suggestion: </a:t>
            </a:r>
            <a:r>
              <a:rPr lang="en-US" sz="2600" dirty="0" smtClean="0">
                <a:latin typeface="New times roman"/>
              </a:rPr>
              <a:t>This can be done via an in class exercise where </a:t>
            </a:r>
            <a:r>
              <a:rPr lang="en-US" sz="2600" b="1" dirty="0" smtClean="0">
                <a:latin typeface="New times roman"/>
              </a:rPr>
              <a:t>students are looking up online particulars </a:t>
            </a:r>
            <a:r>
              <a:rPr lang="en-US" sz="2600" dirty="0" smtClean="0">
                <a:latin typeface="New times roman"/>
              </a:rPr>
              <a:t>and </a:t>
            </a:r>
            <a:r>
              <a:rPr lang="en-US" sz="2600" b="1" dirty="0" smtClean="0">
                <a:latin typeface="New times roman"/>
              </a:rPr>
              <a:t>teacher will create a concept map</a:t>
            </a:r>
            <a:r>
              <a:rPr lang="en-US" sz="2600" dirty="0" smtClean="0">
                <a:latin typeface="New times roman"/>
              </a:rPr>
              <a:t>. </a:t>
            </a:r>
          </a:p>
          <a:p>
            <a:r>
              <a:rPr lang="en-US" sz="2600" b="1" dirty="0" smtClean="0">
                <a:latin typeface="New times roman"/>
              </a:rPr>
              <a:t>This step can serve to further introduce the lesson and help student understand the reading better</a:t>
            </a:r>
            <a:r>
              <a:rPr lang="en-US" sz="2800" b="1" dirty="0" smtClean="0">
                <a:latin typeface="New times roman"/>
              </a:rPr>
              <a:t>. </a:t>
            </a:r>
          </a:p>
          <a:p>
            <a:endParaRPr lang="en-US" sz="1800" dirty="0" smtClean="0"/>
          </a:p>
          <a:p>
            <a:pPr>
              <a:buNone/>
            </a:pPr>
            <a:endParaRPr lang="en-US" sz="1800" dirty="0" smtClean="0"/>
          </a:p>
          <a:p>
            <a:pPr>
              <a:buNone/>
            </a:pP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New times roman"/>
              </a:rPr>
              <a:t>Example One: Roadmap A- Author Background</a:t>
            </a:r>
            <a:endParaRPr lang="en-US" b="1" dirty="0">
              <a:latin typeface="New times roman"/>
            </a:endParaRPr>
          </a:p>
        </p:txBody>
      </p:sp>
      <p:sp>
        <p:nvSpPr>
          <p:cNvPr id="3" name="Content Placeholder 2"/>
          <p:cNvSpPr>
            <a:spLocks noGrp="1"/>
          </p:cNvSpPr>
          <p:nvPr>
            <p:ph idx="1"/>
          </p:nvPr>
        </p:nvSpPr>
        <p:spPr/>
        <p:txBody>
          <a:bodyPr>
            <a:normAutofit/>
          </a:bodyPr>
          <a:lstStyle/>
          <a:p>
            <a:r>
              <a:rPr lang="en-US" sz="2000" b="1" dirty="0" smtClean="0">
                <a:latin typeface="New times roman"/>
              </a:rPr>
              <a:t>Rosemary Wells:</a:t>
            </a:r>
            <a:r>
              <a:rPr lang="en-US" sz="2000" dirty="0" smtClean="0"/>
              <a:t> </a:t>
            </a:r>
            <a:r>
              <a:rPr lang="en-US" sz="2000" dirty="0" smtClean="0">
                <a:latin typeface="New times roman"/>
              </a:rPr>
              <a:t>is an American writer and illustrator of children's books. She is well known for the </a:t>
            </a:r>
            <a:r>
              <a:rPr lang="en-US" sz="2000" i="1" dirty="0" smtClean="0">
                <a:latin typeface="New times roman"/>
                <a:hlinkClick r:id="rId2" tooltip="Max and Ruby"/>
              </a:rPr>
              <a:t>Max and Ruby</a:t>
            </a:r>
            <a:r>
              <a:rPr lang="en-US" sz="2000" dirty="0" smtClean="0">
                <a:latin typeface="New times roman"/>
              </a:rPr>
              <a:t> series, which follows the everyday adventures of sibling bunnies, curious three-year-old Max and bossy seven-year-old Ruby. Wells has also written </a:t>
            </a:r>
            <a:r>
              <a:rPr lang="en-US" sz="2000" i="1" dirty="0" smtClean="0">
                <a:latin typeface="New times roman"/>
                <a:hlinkClick r:id="rId3" tooltip="Noisy Nora"/>
              </a:rPr>
              <a:t>Noisy Nora</a:t>
            </a:r>
            <a:r>
              <a:rPr lang="en-US" sz="2000" dirty="0" smtClean="0">
                <a:latin typeface="New times roman"/>
              </a:rPr>
              <a:t> (1973), </a:t>
            </a:r>
            <a:r>
              <a:rPr lang="en-US" sz="2000" i="1" dirty="0" smtClean="0">
                <a:latin typeface="New times roman"/>
              </a:rPr>
              <a:t>Yoko</a:t>
            </a:r>
            <a:r>
              <a:rPr lang="en-US" sz="2000" dirty="0" smtClean="0">
                <a:latin typeface="New times roman"/>
              </a:rPr>
              <a:t> (1998), </a:t>
            </a:r>
            <a:r>
              <a:rPr lang="en-US" sz="2000" i="1" dirty="0" smtClean="0">
                <a:latin typeface="New times roman"/>
              </a:rPr>
              <a:t>Voyage to the Bunny Planet</a:t>
            </a:r>
            <a:r>
              <a:rPr lang="en-US" sz="2000" dirty="0" smtClean="0">
                <a:latin typeface="New times roman"/>
              </a:rPr>
              <a:t> series, a Christmas book called </a:t>
            </a:r>
            <a:r>
              <a:rPr lang="en-US" sz="2000" i="1" dirty="0" smtClean="0">
                <a:latin typeface="New times roman"/>
              </a:rPr>
              <a:t>Morris's Disappearing Bag</a:t>
            </a:r>
            <a:r>
              <a:rPr lang="en-US" sz="2000" dirty="0" smtClean="0">
                <a:latin typeface="New times roman"/>
              </a:rPr>
              <a:t> (1975) and a collected book of illustrations of </a:t>
            </a:r>
            <a:r>
              <a:rPr lang="en-US" sz="2000" dirty="0" smtClean="0">
                <a:latin typeface="New times roman"/>
                <a:hlinkClick r:id="rId4" tooltip="Rodgers and Hammerstein"/>
              </a:rPr>
              <a:t>Rodgers and Hammerstein</a:t>
            </a:r>
            <a:r>
              <a:rPr lang="en-US" sz="2000" dirty="0" smtClean="0">
                <a:latin typeface="New times roman"/>
              </a:rPr>
              <a:t> songs. </a:t>
            </a:r>
          </a:p>
          <a:p>
            <a:r>
              <a:rPr lang="en-US" sz="2000" b="1" dirty="0" smtClean="0">
                <a:latin typeface="New times roman"/>
              </a:rPr>
              <a:t>Type of text:</a:t>
            </a:r>
            <a:r>
              <a:rPr lang="en-US" sz="2000" dirty="0" smtClean="0">
                <a:latin typeface="New times roman"/>
              </a:rPr>
              <a:t> (</a:t>
            </a:r>
            <a:r>
              <a:rPr lang="en-US" sz="2000" i="1" dirty="0" smtClean="0">
                <a:latin typeface="New times roman"/>
              </a:rPr>
              <a:t>My Havana: Memories of a Cuban Boyhood</a:t>
            </a:r>
            <a:r>
              <a:rPr lang="en-US" sz="2000" dirty="0" smtClean="0">
                <a:latin typeface="New times roman"/>
              </a:rPr>
              <a:t>) children’s illustrated book/</a:t>
            </a:r>
            <a:r>
              <a:rPr lang="en-US" sz="2000" b="1" dirty="0" smtClean="0">
                <a:latin typeface="New times roman"/>
              </a:rPr>
              <a:t>secondary</a:t>
            </a:r>
            <a:r>
              <a:rPr lang="en-US" sz="2000" dirty="0" smtClean="0">
                <a:latin typeface="New times roman"/>
              </a:rPr>
              <a:t> </a:t>
            </a:r>
            <a:r>
              <a:rPr lang="en-US" sz="2000" b="1" dirty="0" smtClean="0">
                <a:latin typeface="New times roman"/>
              </a:rPr>
              <a:t>source</a:t>
            </a:r>
            <a:r>
              <a:rPr lang="en-US" sz="2000" dirty="0" smtClean="0">
                <a:latin typeface="New times roman"/>
              </a:rPr>
              <a:t> </a:t>
            </a:r>
          </a:p>
        </p:txBody>
      </p:sp>
      <p:pic>
        <p:nvPicPr>
          <p:cNvPr id="4" name="emb1" descr="http://tse1.mm.bing.net/th?id=A6e39e999409668fe523d9d5ae7eb74dc&amp;w=182&amp;h=183&amp;c=7&amp;rs=1&amp;qlt=90&amp;pid=3.1&amp;rm=2">
            <a:hlinkClick r:id="rId5"/>
          </p:cNvPr>
          <p:cNvPicPr/>
          <p:nvPr/>
        </p:nvPicPr>
        <p:blipFill>
          <a:blip r:embed="rId6" cstate="print"/>
          <a:srcRect/>
          <a:stretch>
            <a:fillRect/>
          </a:stretch>
        </p:blipFill>
        <p:spPr bwMode="auto">
          <a:xfrm>
            <a:off x="6019800" y="4267200"/>
            <a:ext cx="2819400" cy="1981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New times roman"/>
              </a:rPr>
              <a:t>Example Two: Roadmap A-Author Background</a:t>
            </a:r>
            <a:endParaRPr lang="en-US" b="1" dirty="0">
              <a:latin typeface="New times roman"/>
            </a:endParaRPr>
          </a:p>
        </p:txBody>
      </p:sp>
      <p:sp>
        <p:nvSpPr>
          <p:cNvPr id="3" name="Content Placeholder 2"/>
          <p:cNvSpPr>
            <a:spLocks noGrp="1"/>
          </p:cNvSpPr>
          <p:nvPr>
            <p:ph idx="1"/>
          </p:nvPr>
        </p:nvSpPr>
        <p:spPr/>
        <p:txBody>
          <a:bodyPr>
            <a:normAutofit fontScale="55000" lnSpcReduction="20000"/>
          </a:bodyPr>
          <a:lstStyle/>
          <a:p>
            <a:r>
              <a:rPr lang="en-US" sz="3600" b="1" dirty="0" smtClean="0">
                <a:latin typeface="New times roman"/>
              </a:rPr>
              <a:t>Gustavo Perez Firmat:  </a:t>
            </a:r>
            <a:endParaRPr lang="en-US" sz="3600" dirty="0" smtClean="0">
              <a:latin typeface="New times roman"/>
            </a:endParaRPr>
          </a:p>
          <a:p>
            <a:endParaRPr lang="en-US" b="1" dirty="0" smtClean="0"/>
          </a:p>
          <a:p>
            <a:endParaRPr lang="en-US" b="1" dirty="0" smtClean="0"/>
          </a:p>
          <a:p>
            <a:endParaRPr lang="en-US" b="1" dirty="0" smtClean="0"/>
          </a:p>
          <a:p>
            <a:endParaRPr lang="en-US" b="1" dirty="0" smtClean="0"/>
          </a:p>
          <a:p>
            <a:r>
              <a:rPr lang="en-US" b="1" dirty="0" smtClean="0">
                <a:latin typeface="New times roman"/>
              </a:rPr>
              <a:t>Text type</a:t>
            </a:r>
            <a:r>
              <a:rPr lang="en-US" dirty="0" smtClean="0">
                <a:latin typeface="New times roman"/>
              </a:rPr>
              <a:t>- (</a:t>
            </a:r>
            <a:r>
              <a:rPr lang="en-US" i="1" dirty="0" smtClean="0">
                <a:latin typeface="New times roman"/>
              </a:rPr>
              <a:t>Next year in Cuba) </a:t>
            </a:r>
            <a:r>
              <a:rPr lang="en-US" dirty="0" smtClean="0">
                <a:latin typeface="New times roman"/>
              </a:rPr>
              <a:t> autobiographic /</a:t>
            </a:r>
            <a:r>
              <a:rPr lang="en-US" b="1" dirty="0" smtClean="0">
                <a:latin typeface="New times roman"/>
              </a:rPr>
              <a:t>secondary source</a:t>
            </a:r>
          </a:p>
          <a:p>
            <a:pPr>
              <a:buNone/>
            </a:pPr>
            <a:endParaRPr lang="en-US" dirty="0" smtClean="0"/>
          </a:p>
          <a:p>
            <a:r>
              <a:rPr lang="en-US" dirty="0" smtClean="0">
                <a:latin typeface="New times roman"/>
              </a:rPr>
              <a:t>Cuban American and is affiliated to Columbia University (Dept of Latin America and </a:t>
            </a:r>
            <a:r>
              <a:rPr lang="en-US" dirty="0" err="1" smtClean="0">
                <a:latin typeface="New times roman"/>
              </a:rPr>
              <a:t>iberic</a:t>
            </a:r>
            <a:r>
              <a:rPr lang="en-US" dirty="0" smtClean="0">
                <a:latin typeface="New times roman"/>
              </a:rPr>
              <a:t> culture). The author has written other pieces, namely: Idle Fictions (Duke, 1982; rev. ed. 1993)/The Cuban Condition (Cambridge, 1989; rpt. 2005)/Do the Americas Have a Common Literature? (Duke, 1990)/ Life on the Hyphen (Texas, 1994, Rpt. 1996, 1999; Spanish version: </a:t>
            </a:r>
            <a:r>
              <a:rPr lang="en-US" dirty="0" err="1" smtClean="0">
                <a:latin typeface="New times roman"/>
              </a:rPr>
              <a:t>Vidas</a:t>
            </a:r>
            <a:r>
              <a:rPr lang="en-US" dirty="0" smtClean="0">
                <a:latin typeface="New times roman"/>
              </a:rPr>
              <a:t> en </a:t>
            </a:r>
            <a:r>
              <a:rPr lang="en-US" dirty="0" err="1" smtClean="0">
                <a:latin typeface="New times roman"/>
              </a:rPr>
              <a:t>vilo</a:t>
            </a:r>
            <a:r>
              <a:rPr lang="en-US" dirty="0" smtClean="0">
                <a:latin typeface="New times roman"/>
              </a:rPr>
              <a:t>, </a:t>
            </a:r>
            <a:r>
              <a:rPr lang="en-US" dirty="0" err="1" smtClean="0">
                <a:latin typeface="New times roman"/>
              </a:rPr>
              <a:t>Colibrí</a:t>
            </a:r>
            <a:r>
              <a:rPr lang="en-US" dirty="0" smtClean="0">
                <a:latin typeface="New times roman"/>
              </a:rPr>
              <a:t>, 2000/Revised and expanded edition, 2012)/My Own Private Cuba (Colorado, 1999)/ </a:t>
            </a:r>
            <a:r>
              <a:rPr lang="en-US" dirty="0" err="1" smtClean="0">
                <a:latin typeface="New times roman"/>
              </a:rPr>
              <a:t>Cincuenta</a:t>
            </a:r>
            <a:r>
              <a:rPr lang="en-US" dirty="0" smtClean="0">
                <a:latin typeface="New times roman"/>
              </a:rPr>
              <a:t> </a:t>
            </a:r>
            <a:r>
              <a:rPr lang="en-US" dirty="0" err="1" smtClean="0">
                <a:latin typeface="New times roman"/>
              </a:rPr>
              <a:t>lecciones</a:t>
            </a:r>
            <a:r>
              <a:rPr lang="en-US" dirty="0" smtClean="0">
                <a:latin typeface="New times roman"/>
              </a:rPr>
              <a:t> de </a:t>
            </a:r>
            <a:r>
              <a:rPr lang="en-US" dirty="0" err="1" smtClean="0">
                <a:latin typeface="New times roman"/>
              </a:rPr>
              <a:t>exilio</a:t>
            </a:r>
            <a:r>
              <a:rPr lang="en-US" dirty="0" smtClean="0">
                <a:latin typeface="New times roman"/>
              </a:rPr>
              <a:t> y </a:t>
            </a:r>
            <a:r>
              <a:rPr lang="en-US" dirty="0" err="1" smtClean="0">
                <a:latin typeface="New times roman"/>
              </a:rPr>
              <a:t>desexilio</a:t>
            </a:r>
            <a:r>
              <a:rPr lang="en-US" dirty="0" smtClean="0">
                <a:latin typeface="New times roman"/>
              </a:rPr>
              <a:t> (Universal, 2000)/Tongue Ties (Palgrave, 2003)/The Havana Habit (Yale, 2010)/ The Norton Anthology of Latino Literature [Co-editor] (Norton,2010)/ A Cuban in Mayberry: Looking Back at America's Hometown (Texas, forthcoming 2014). </a:t>
            </a:r>
          </a:p>
          <a:p>
            <a:endParaRPr lang="en-US" dirty="0"/>
          </a:p>
        </p:txBody>
      </p:sp>
      <p:pic>
        <p:nvPicPr>
          <p:cNvPr id="4" name="Picture 3" descr="http://news.vanderbilt.edu/files/Gustavo_Perez_Firmat.jpg"/>
          <p:cNvPicPr/>
          <p:nvPr/>
        </p:nvPicPr>
        <p:blipFill>
          <a:blip r:embed="rId2" cstate="print"/>
          <a:srcRect/>
          <a:stretch>
            <a:fillRect/>
          </a:stretch>
        </p:blipFill>
        <p:spPr bwMode="auto">
          <a:xfrm>
            <a:off x="5486400" y="1676400"/>
            <a:ext cx="1908313" cy="1143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sz="3600" b="1" dirty="0" smtClean="0">
                <a:latin typeface="New times roman"/>
              </a:rPr>
              <a:t/>
            </a:r>
            <a:br>
              <a:rPr lang="en-US" sz="3600" b="1" dirty="0" smtClean="0">
                <a:latin typeface="New times roman"/>
              </a:rPr>
            </a:br>
            <a:r>
              <a:rPr lang="en-US" sz="3600" b="1" dirty="0" smtClean="0">
                <a:latin typeface="New times roman"/>
              </a:rPr>
              <a:t/>
            </a:r>
            <a:br>
              <a:rPr lang="en-US" sz="3600" b="1" dirty="0" smtClean="0">
                <a:latin typeface="New times roman"/>
              </a:rPr>
            </a:br>
            <a:r>
              <a:rPr lang="en-US" sz="3600" b="1" dirty="0" smtClean="0">
                <a:latin typeface="New times roman"/>
              </a:rPr>
              <a:t>2- Vocabulary, Concepts, Terms List, and or Essential Questions: (Roadmap B)</a:t>
            </a:r>
            <a:r>
              <a:rPr lang="en-US" sz="3600" dirty="0" smtClean="0">
                <a:latin typeface="New times roman"/>
              </a:rPr>
              <a:t/>
            </a:r>
            <a:br>
              <a:rPr lang="en-US" sz="3600" dirty="0" smtClean="0">
                <a:latin typeface="New times roman"/>
              </a:rPr>
            </a:br>
            <a:r>
              <a:rPr lang="en-US" b="1" dirty="0" smtClean="0"/>
              <a:t/>
            </a:r>
            <a:br>
              <a:rPr lang="en-US" b="1" dirty="0" smtClean="0"/>
            </a:br>
            <a:endParaRPr lang="en-US" sz="3600" dirty="0">
              <a:latin typeface="New times roman"/>
            </a:endParaRPr>
          </a:p>
        </p:txBody>
      </p:sp>
      <p:sp>
        <p:nvSpPr>
          <p:cNvPr id="3" name="Content Placeholder 2"/>
          <p:cNvSpPr>
            <a:spLocks noGrp="1"/>
          </p:cNvSpPr>
          <p:nvPr>
            <p:ph idx="1"/>
          </p:nvPr>
        </p:nvSpPr>
        <p:spPr/>
        <p:txBody>
          <a:bodyPr>
            <a:normAutofit fontScale="25000" lnSpcReduction="20000"/>
          </a:bodyPr>
          <a:lstStyle/>
          <a:p>
            <a:pPr>
              <a:buNone/>
            </a:pPr>
            <a:endParaRPr lang="en-US" dirty="0" smtClean="0"/>
          </a:p>
          <a:p>
            <a:r>
              <a:rPr lang="en-US" sz="8000" b="1" dirty="0" smtClean="0">
                <a:latin typeface="New times roman"/>
              </a:rPr>
              <a:t>Can be any one or combination of the above mentioned </a:t>
            </a:r>
          </a:p>
          <a:p>
            <a:pPr>
              <a:buNone/>
            </a:pPr>
            <a:endParaRPr lang="en-US" sz="8000" b="1" dirty="0" smtClean="0">
              <a:latin typeface="New times roman"/>
            </a:endParaRPr>
          </a:p>
          <a:p>
            <a:r>
              <a:rPr lang="en-US" sz="8000" b="1" dirty="0" smtClean="0">
                <a:latin typeface="New times roman"/>
              </a:rPr>
              <a:t>should highlighting desired content/ set parameter for the student to follow</a:t>
            </a:r>
          </a:p>
          <a:p>
            <a:pPr>
              <a:buNone/>
            </a:pPr>
            <a:r>
              <a:rPr lang="en-US" sz="8000" b="1" dirty="0" smtClean="0">
                <a:latin typeface="New times roman"/>
              </a:rPr>
              <a:t>Examples:</a:t>
            </a:r>
            <a:endParaRPr lang="en-US" sz="8000" dirty="0" smtClean="0">
              <a:latin typeface="New times roman"/>
            </a:endParaRPr>
          </a:p>
          <a:p>
            <a:pPr>
              <a:buNone/>
            </a:pPr>
            <a:r>
              <a:rPr lang="en-US" sz="8000" i="1" dirty="0" smtClean="0">
                <a:latin typeface="New times roman"/>
              </a:rPr>
              <a:t>(Polarization of Power after WWII/Cold War/Fidel Castro/ Cuban Immigration (circa 1959 onwards) </a:t>
            </a:r>
          </a:p>
          <a:p>
            <a:pPr>
              <a:buNone/>
            </a:pPr>
            <a:r>
              <a:rPr lang="en-US" sz="8000" b="1" dirty="0" smtClean="0">
                <a:latin typeface="New times roman"/>
              </a:rPr>
              <a:t>Historic</a:t>
            </a:r>
            <a:r>
              <a:rPr lang="en-US" sz="8000" dirty="0" smtClean="0">
                <a:latin typeface="New times roman"/>
              </a:rPr>
              <a:t>- </a:t>
            </a:r>
          </a:p>
          <a:p>
            <a:r>
              <a:rPr lang="en-US" sz="8000" dirty="0" err="1" smtClean="0">
                <a:latin typeface="New times roman"/>
              </a:rPr>
              <a:t>Fulgencio</a:t>
            </a:r>
            <a:r>
              <a:rPr lang="en-US" sz="8000" dirty="0" smtClean="0">
                <a:latin typeface="New times roman"/>
              </a:rPr>
              <a:t> Batista/early career</a:t>
            </a:r>
          </a:p>
          <a:p>
            <a:r>
              <a:rPr lang="en-US" sz="8000" dirty="0" smtClean="0">
                <a:latin typeface="New times roman"/>
              </a:rPr>
              <a:t>Fidel Castro/before or after revolution</a:t>
            </a:r>
          </a:p>
          <a:p>
            <a:pPr>
              <a:buNone/>
            </a:pPr>
            <a:r>
              <a:rPr lang="en-US" sz="8000" b="1" dirty="0" smtClean="0">
                <a:latin typeface="New times roman"/>
              </a:rPr>
              <a:t>Philosophic</a:t>
            </a:r>
            <a:r>
              <a:rPr lang="en-US" sz="8000" dirty="0" smtClean="0">
                <a:latin typeface="New times roman"/>
              </a:rPr>
              <a:t>- </a:t>
            </a:r>
          </a:p>
          <a:p>
            <a:r>
              <a:rPr lang="en-US" sz="8000" dirty="0" smtClean="0">
                <a:latin typeface="New times roman"/>
              </a:rPr>
              <a:t>communism</a:t>
            </a:r>
          </a:p>
          <a:p>
            <a:pPr>
              <a:buNone/>
            </a:pPr>
            <a:r>
              <a:rPr lang="en-US" sz="8000" b="1" dirty="0" smtClean="0">
                <a:latin typeface="New times roman"/>
              </a:rPr>
              <a:t>Societal</a:t>
            </a:r>
            <a:r>
              <a:rPr lang="en-US" sz="8000" dirty="0" smtClean="0">
                <a:latin typeface="New times roman"/>
              </a:rPr>
              <a:t> </a:t>
            </a:r>
          </a:p>
          <a:p>
            <a:r>
              <a:rPr lang="en-US" sz="8000" dirty="0" smtClean="0">
                <a:latin typeface="New times roman"/>
              </a:rPr>
              <a:t>social economic level of first wave of Cuban immigrants</a:t>
            </a:r>
          </a:p>
          <a:p>
            <a:r>
              <a:rPr lang="en-US" sz="8000" dirty="0" smtClean="0">
                <a:latin typeface="New times roman"/>
              </a:rPr>
              <a:t>creation of enclaves in USA (Miami)</a:t>
            </a:r>
          </a:p>
          <a:p>
            <a:pPr>
              <a:buNone/>
            </a:pPr>
            <a:endParaRPr lang="en-US" dirty="0" smtClean="0">
              <a:latin typeface="New times roman"/>
            </a:endParaRPr>
          </a:p>
          <a:p>
            <a:pPr>
              <a:buNone/>
            </a:pPr>
            <a:endParaRPr lang="en-US" dirty="0" smtClean="0">
              <a:latin typeface="New times roman"/>
            </a:endParaRPr>
          </a:p>
          <a:p>
            <a:pPr>
              <a:buNone/>
            </a:pPr>
            <a:r>
              <a:rPr lang="en-US" dirty="0" smtClean="0"/>
              <a:t>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New times roman"/>
              </a:rPr>
              <a:t>Step 5: Group Assignment</a:t>
            </a:r>
            <a:endParaRPr lang="en-US" b="1" dirty="0">
              <a:latin typeface="New times roman"/>
            </a:endParaRPr>
          </a:p>
        </p:txBody>
      </p:sp>
      <p:sp>
        <p:nvSpPr>
          <p:cNvPr id="3" name="Content Placeholder 2"/>
          <p:cNvSpPr>
            <a:spLocks noGrp="1"/>
          </p:cNvSpPr>
          <p:nvPr>
            <p:ph idx="1"/>
          </p:nvPr>
        </p:nvSpPr>
        <p:spPr/>
        <p:txBody>
          <a:bodyPr>
            <a:normAutofit fontScale="85000" lnSpcReduction="20000"/>
          </a:bodyPr>
          <a:lstStyle/>
          <a:p>
            <a:r>
              <a:rPr lang="en-US" b="1" dirty="0" smtClean="0">
                <a:latin typeface="New times roman"/>
              </a:rPr>
              <a:t>Can be done either of two ways: </a:t>
            </a:r>
          </a:p>
          <a:p>
            <a:r>
              <a:rPr lang="en-US" dirty="0" smtClean="0">
                <a:latin typeface="New times roman"/>
              </a:rPr>
              <a:t>1) Create an historic, philosophic, and or a societal group where all the members of the particular cohort are the same </a:t>
            </a:r>
          </a:p>
          <a:p>
            <a:r>
              <a:rPr lang="en-US" b="1" dirty="0" smtClean="0">
                <a:latin typeface="New times roman"/>
              </a:rPr>
              <a:t>(h group/p group/s group)</a:t>
            </a:r>
          </a:p>
          <a:p>
            <a:pPr>
              <a:buNone/>
            </a:pPr>
            <a:r>
              <a:rPr lang="en-US" b="1" dirty="0" smtClean="0">
                <a:latin typeface="New times roman"/>
              </a:rPr>
              <a:t>                                or</a:t>
            </a:r>
          </a:p>
          <a:p>
            <a:r>
              <a:rPr lang="en-US" dirty="0" smtClean="0">
                <a:latin typeface="New times roman"/>
              </a:rPr>
              <a:t>2) create a group with one student covering each of the frames</a:t>
            </a:r>
          </a:p>
          <a:p>
            <a:r>
              <a:rPr lang="en-US" b="1" dirty="0" smtClean="0">
                <a:latin typeface="New times roman"/>
              </a:rPr>
              <a:t>(h/p/s in one group)</a:t>
            </a:r>
          </a:p>
          <a:p>
            <a:r>
              <a:rPr lang="en-US" b="1" i="1" u="sng" dirty="0" smtClean="0">
                <a:latin typeface="New times roman"/>
              </a:rPr>
              <a:t>All students regardless of group must offer a takeaway</a:t>
            </a:r>
            <a:endParaRPr lang="en-US" b="1" i="1" u="sng" dirty="0">
              <a:latin typeface="New times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ew times roman"/>
              </a:rPr>
              <a:t>What is this Framework?</a:t>
            </a:r>
            <a:endParaRPr lang="en-US" dirty="0"/>
          </a:p>
        </p:txBody>
      </p:sp>
      <p:sp>
        <p:nvSpPr>
          <p:cNvPr id="3" name="Content Placeholder 2"/>
          <p:cNvSpPr>
            <a:spLocks noGrp="1"/>
          </p:cNvSpPr>
          <p:nvPr>
            <p:ph idx="1"/>
          </p:nvPr>
        </p:nvSpPr>
        <p:spPr/>
        <p:txBody>
          <a:bodyPr/>
          <a:lstStyle/>
          <a:p>
            <a:r>
              <a:rPr lang="en-US" dirty="0" smtClean="0">
                <a:latin typeface="New times roman"/>
              </a:rPr>
              <a:t>This framework is primarily for </a:t>
            </a:r>
            <a:r>
              <a:rPr lang="en-US" b="1" dirty="0" smtClean="0">
                <a:latin typeface="New times roman"/>
              </a:rPr>
              <a:t>document analysis </a:t>
            </a:r>
            <a:r>
              <a:rPr lang="en-US" dirty="0" smtClean="0">
                <a:latin typeface="New times roman"/>
              </a:rPr>
              <a:t>and can be best described as a pedagogical guide </a:t>
            </a:r>
            <a:r>
              <a:rPr lang="en-US" b="1" dirty="0" smtClean="0">
                <a:latin typeface="New times roman"/>
              </a:rPr>
              <a:t>used to interpret and </a:t>
            </a:r>
            <a:r>
              <a:rPr lang="en-US" dirty="0" smtClean="0">
                <a:latin typeface="New times roman"/>
              </a:rPr>
              <a:t>understand historical narrative; producing an authentic learning experience in a history or social studies learning environment</a:t>
            </a:r>
            <a:r>
              <a:rPr lang="en-US" b="1" dirty="0" smtClean="0">
                <a:latin typeface="New times roman"/>
              </a:rPr>
              <a:t>. </a:t>
            </a:r>
          </a:p>
          <a:p>
            <a:endParaRPr lang="en-US" dirty="0"/>
          </a:p>
        </p:txBody>
      </p:sp>
      <p:pic>
        <p:nvPicPr>
          <p:cNvPr id="4" name="Content Placeholder 3" descr="framework.jpg"/>
          <p:cNvPicPr>
            <a:picLocks noChangeAspect="1"/>
          </p:cNvPicPr>
          <p:nvPr/>
        </p:nvPicPr>
        <p:blipFill>
          <a:blip r:embed="rId3" cstate="print"/>
          <a:stretch>
            <a:fillRect/>
          </a:stretch>
        </p:blipFill>
        <p:spPr>
          <a:xfrm>
            <a:off x="838200" y="5029200"/>
            <a:ext cx="6858000" cy="10953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New times roman"/>
              </a:rPr>
              <a:t>Step 6: reading of text (s</a:t>
            </a:r>
            <a:r>
              <a:rPr lang="en-US" b="1" dirty="0" smtClean="0"/>
              <a:t>)</a:t>
            </a:r>
            <a:endParaRPr lang="en-US" b="1" dirty="0"/>
          </a:p>
        </p:txBody>
      </p:sp>
      <p:sp>
        <p:nvSpPr>
          <p:cNvPr id="3" name="Content Placeholder 2"/>
          <p:cNvSpPr>
            <a:spLocks noGrp="1"/>
          </p:cNvSpPr>
          <p:nvPr>
            <p:ph idx="1"/>
          </p:nvPr>
        </p:nvSpPr>
        <p:spPr/>
        <p:txBody>
          <a:bodyPr>
            <a:normAutofit/>
          </a:bodyPr>
          <a:lstStyle/>
          <a:p>
            <a:r>
              <a:rPr lang="en-US" b="1" dirty="0" smtClean="0">
                <a:latin typeface="New times roman"/>
              </a:rPr>
              <a:t>All students will do reading of text </a:t>
            </a:r>
            <a:r>
              <a:rPr lang="en-US" dirty="0" smtClean="0">
                <a:latin typeface="New times roman"/>
              </a:rPr>
              <a:t>(either in house or at home) highlighting important occurrences </a:t>
            </a:r>
          </a:p>
          <a:p>
            <a:r>
              <a:rPr lang="en-US" dirty="0" smtClean="0">
                <a:latin typeface="New times roman"/>
              </a:rPr>
              <a:t>Students must </a:t>
            </a:r>
            <a:r>
              <a:rPr lang="en-US" b="1" dirty="0" smtClean="0">
                <a:latin typeface="New times roman"/>
              </a:rPr>
              <a:t>keep their assigned frame in mind</a:t>
            </a:r>
            <a:r>
              <a:rPr lang="en-US" dirty="0" smtClean="0">
                <a:latin typeface="New times roman"/>
              </a:rPr>
              <a:t> </a:t>
            </a:r>
            <a:endParaRPr lang="en-US" b="1" dirty="0" smtClean="0">
              <a:latin typeface="New times roman"/>
            </a:endParaRPr>
          </a:p>
          <a:p>
            <a:pPr>
              <a:buNone/>
            </a:pPr>
            <a:endParaRPr lang="en-US" dirty="0" smtClean="0">
              <a:latin typeface="New times roman"/>
            </a:endParaRPr>
          </a:p>
          <a:p>
            <a:pPr>
              <a:buNone/>
            </a:pPr>
            <a:endParaRPr lang="en-US" dirty="0" smtClean="0">
              <a:latin typeface="New times roman"/>
            </a:endParaRPr>
          </a:p>
          <a:p>
            <a:endParaRPr lang="en-US" dirty="0" smtClean="0">
              <a:latin typeface="New times roman"/>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New times roman"/>
              </a:rPr>
              <a:t/>
            </a:r>
            <a:br>
              <a:rPr lang="en-US" sz="4000" b="1" dirty="0" smtClean="0">
                <a:latin typeface="New times roman"/>
              </a:rPr>
            </a:br>
            <a:r>
              <a:rPr lang="en-US" sz="3600" b="1" dirty="0" smtClean="0">
                <a:latin typeface="New times roman"/>
              </a:rPr>
              <a:t>Step 7: </a:t>
            </a:r>
            <a:r>
              <a:rPr lang="en-US" sz="3600" dirty="0" smtClean="0">
                <a:latin typeface="New times roman"/>
              </a:rPr>
              <a:t/>
            </a:r>
            <a:br>
              <a:rPr lang="en-US" sz="3600" dirty="0" smtClean="0">
                <a:latin typeface="New times roman"/>
              </a:rPr>
            </a:br>
            <a:r>
              <a:rPr lang="en-US" sz="3600" b="1" dirty="0" smtClean="0">
                <a:latin typeface="New times roman"/>
              </a:rPr>
              <a:t>Analytic Level: Historic Frame</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r>
              <a:rPr lang="en-US" sz="2400" dirty="0" smtClean="0">
                <a:latin typeface="New times roman"/>
              </a:rPr>
              <a:t>It is imperative that the teacher embrace (and transmit to his or her students) that this frame is based on an </a:t>
            </a:r>
            <a:r>
              <a:rPr lang="en-US" sz="2400" b="1" i="1" dirty="0" smtClean="0">
                <a:latin typeface="New times roman"/>
              </a:rPr>
              <a:t>Historiographical Approach. </a:t>
            </a:r>
            <a:r>
              <a:rPr lang="en-US" sz="2400" dirty="0" smtClean="0">
                <a:latin typeface="New times roman"/>
              </a:rPr>
              <a:t>This entails the presentation of history (as exemplified in the historic text) based on its critical examination, evaluation, and interpretation leading to student understanding</a:t>
            </a:r>
          </a:p>
          <a:p>
            <a:endParaRPr lang="en-US" sz="2400" dirty="0" smtClean="0">
              <a:latin typeface="New times roman"/>
            </a:endParaRPr>
          </a:p>
          <a:p>
            <a:r>
              <a:rPr lang="en-US" sz="2400" dirty="0" smtClean="0">
                <a:latin typeface="New times roman"/>
              </a:rPr>
              <a:t>The who, what, where, and how are explored. Moreover, student will identify the </a:t>
            </a:r>
            <a:r>
              <a:rPr lang="en-US" sz="2400" b="1" dirty="0" smtClean="0">
                <a:latin typeface="New times roman"/>
              </a:rPr>
              <a:t>Four Cs: context, causes, continuity, and change over time</a:t>
            </a:r>
            <a:r>
              <a:rPr lang="en-US" sz="2400" dirty="0" smtClean="0">
                <a:latin typeface="New times roman"/>
              </a:rPr>
              <a:t> (if applicable).</a:t>
            </a:r>
          </a:p>
          <a:p>
            <a:r>
              <a:rPr lang="en-US" sz="2400" b="1" dirty="0" smtClean="0">
                <a:latin typeface="New times roman"/>
              </a:rPr>
              <a:t>Timelines</a:t>
            </a:r>
          </a:p>
          <a:p>
            <a:endParaRPr lang="en-US" sz="2400" dirty="0" smtClean="0">
              <a:latin typeface="New times roman"/>
            </a:endParaRPr>
          </a:p>
          <a:p>
            <a:pPr>
              <a:buNone/>
            </a:pPr>
            <a:endParaRPr lang="en-US" sz="2000" b="1" dirty="0" smtClean="0">
              <a:latin typeface="New times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latin typeface="New times roman"/>
              </a:rPr>
              <a:t>Student working in this assigned group will </a:t>
            </a:r>
            <a:r>
              <a:rPr lang="en-US" sz="2800" b="1" dirty="0" smtClean="0">
                <a:latin typeface="New times roman"/>
              </a:rPr>
              <a:t>create a deliverable using both the selected excerpts from the historical narrative itself and outside sources</a:t>
            </a:r>
            <a:r>
              <a:rPr lang="en-US" sz="2800" dirty="0" smtClean="0">
                <a:latin typeface="New times roman"/>
              </a:rPr>
              <a:t> (i.e. visuals, tactile, and or auditory artifacts) </a:t>
            </a:r>
            <a:r>
              <a:rPr lang="en-US" sz="2800" b="1" dirty="0" smtClean="0">
                <a:latin typeface="New times roman"/>
              </a:rPr>
              <a:t>that describe, exemplify, answer, and or justify the content reflected in student’s Roadmap B for the historic frame.</a:t>
            </a:r>
          </a:p>
          <a:p>
            <a:pPr>
              <a:buNone/>
            </a:pPr>
            <a:r>
              <a:rPr lang="en-US" dirty="0" smtClean="0">
                <a:latin typeface="New times roman"/>
              </a:rPr>
              <a:t>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New times roman"/>
              </a:rPr>
              <a:t>Example one: historic</a:t>
            </a:r>
            <a:endParaRPr lang="en-US" b="1" dirty="0">
              <a:latin typeface="New times roman"/>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New times roman"/>
              </a:rPr>
              <a:t>referring to student’s roadmap: </a:t>
            </a:r>
            <a:r>
              <a:rPr lang="en-US" b="1" dirty="0" smtClean="0">
                <a:latin typeface="New times roman"/>
              </a:rPr>
              <a:t>1</a:t>
            </a:r>
            <a:r>
              <a:rPr lang="en-US" dirty="0" smtClean="0">
                <a:latin typeface="New times roman"/>
              </a:rPr>
              <a:t>) </a:t>
            </a:r>
            <a:r>
              <a:rPr lang="en-US" b="1" dirty="0" smtClean="0">
                <a:latin typeface="New times roman"/>
              </a:rPr>
              <a:t>Fulgencio Batista- </a:t>
            </a:r>
          </a:p>
          <a:p>
            <a:pPr>
              <a:buNone/>
            </a:pPr>
            <a:r>
              <a:rPr lang="en-US" dirty="0" smtClean="0">
                <a:latin typeface="New times roman"/>
              </a:rPr>
              <a:t>“</a:t>
            </a:r>
            <a:r>
              <a:rPr lang="en-US" sz="2800" i="1" dirty="0" smtClean="0">
                <a:latin typeface="New times roman"/>
              </a:rPr>
              <a:t>Once in awhile… the President of Cuba, General Fulgencio Batista, and his followers came to eat at my father’s restaurant. Mami never sends a bill to their table…. Send over the check please Pillar …</a:t>
            </a:r>
            <a:r>
              <a:rPr lang="en-US" sz="2800" i="1" dirty="0" err="1" smtClean="0">
                <a:latin typeface="New times roman"/>
              </a:rPr>
              <a:t>Papi</a:t>
            </a:r>
            <a:r>
              <a:rPr lang="en-US" sz="2800" i="1" dirty="0" smtClean="0">
                <a:latin typeface="New times roman"/>
              </a:rPr>
              <a:t> insists to my mother…they can pay the tab like everyone else….. those fat sons of a sow… but my mother is careful… don't ask for trouble…. she says and allowed Batista and his friends to eat and drink for nothing…. Oh Batista…says Alfonso…when I asked him why my parents are so afraid of El </a:t>
            </a:r>
            <a:r>
              <a:rPr lang="en-US" sz="2800" i="1" dirty="0" err="1" smtClean="0">
                <a:latin typeface="New times roman"/>
              </a:rPr>
              <a:t>Presidente</a:t>
            </a:r>
            <a:r>
              <a:rPr lang="en-US" sz="2800" i="1" dirty="0" smtClean="0">
                <a:latin typeface="New times roman"/>
              </a:rPr>
              <a:t>… he replies…he is friends with all the Mafia crooks you know…and he just took over as president one day”</a:t>
            </a:r>
            <a:r>
              <a:rPr lang="en-US" dirty="0" smtClean="0">
                <a:latin typeface="New times roman"/>
              </a:rPr>
              <a:t>” </a:t>
            </a:r>
          </a:p>
          <a:p>
            <a:pPr>
              <a:buNone/>
            </a:pPr>
            <a:r>
              <a:rPr lang="en-US" b="1" i="1" dirty="0" smtClean="0">
                <a:latin typeface="New times roman"/>
              </a:rPr>
              <a:t>                         direct quote from-</a:t>
            </a:r>
          </a:p>
          <a:p>
            <a:pPr>
              <a:buNone/>
            </a:pPr>
            <a:r>
              <a:rPr lang="en-US" b="1" i="1" dirty="0" smtClean="0">
                <a:latin typeface="New times roman"/>
              </a:rPr>
              <a:t>     My Havana: Memories of a Cuban Boyhood </a:t>
            </a:r>
          </a:p>
          <a:p>
            <a:pPr>
              <a:buNone/>
            </a:pPr>
            <a:r>
              <a:rPr lang="en-US" b="1" i="1" dirty="0" smtClean="0">
                <a:latin typeface="New times roman"/>
              </a:rPr>
              <a:t>                         Rosemary Wells </a:t>
            </a:r>
          </a:p>
          <a:p>
            <a:endParaRPr lang="en-US" dirty="0" smtClean="0">
              <a:latin typeface="New times roman"/>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New times roman"/>
              </a:rPr>
              <a:t>Example two: historic</a:t>
            </a:r>
            <a:endParaRPr lang="en-US" b="1" dirty="0">
              <a:latin typeface="New times roman"/>
            </a:endParaRPr>
          </a:p>
        </p:txBody>
      </p:sp>
      <p:sp>
        <p:nvSpPr>
          <p:cNvPr id="3" name="Content Placeholder 2"/>
          <p:cNvSpPr>
            <a:spLocks noGrp="1"/>
          </p:cNvSpPr>
          <p:nvPr>
            <p:ph idx="1"/>
          </p:nvPr>
        </p:nvSpPr>
        <p:spPr/>
        <p:txBody>
          <a:bodyPr>
            <a:normAutofit lnSpcReduction="10000"/>
          </a:bodyPr>
          <a:lstStyle/>
          <a:p>
            <a:pPr>
              <a:buNone/>
            </a:pPr>
            <a:r>
              <a:rPr lang="en-US" sz="2800" dirty="0" smtClean="0">
                <a:latin typeface="New times roman"/>
              </a:rPr>
              <a:t>referring to student’s roadmap</a:t>
            </a:r>
            <a:r>
              <a:rPr lang="en-US" sz="2800" b="1" dirty="0" smtClean="0">
                <a:latin typeface="New times roman"/>
              </a:rPr>
              <a:t>:</a:t>
            </a:r>
            <a:r>
              <a:rPr lang="en-US" sz="2800" i="1" dirty="0" smtClean="0">
                <a:latin typeface="New times roman"/>
              </a:rPr>
              <a:t> </a:t>
            </a:r>
            <a:r>
              <a:rPr lang="en-US" sz="2800" dirty="0" smtClean="0">
                <a:latin typeface="New times roman"/>
              </a:rPr>
              <a:t>2) </a:t>
            </a:r>
            <a:r>
              <a:rPr lang="en-US" sz="2800" b="1" dirty="0" smtClean="0">
                <a:latin typeface="New times roman"/>
              </a:rPr>
              <a:t>Fidel Castro: </a:t>
            </a:r>
          </a:p>
          <a:p>
            <a:pPr>
              <a:buNone/>
            </a:pPr>
            <a:r>
              <a:rPr lang="en-US" sz="2800" i="1" dirty="0" smtClean="0">
                <a:latin typeface="New times roman"/>
              </a:rPr>
              <a:t>“Fidel is a rich man son Dino… </a:t>
            </a:r>
            <a:r>
              <a:rPr lang="en-US" sz="2800" i="1" dirty="0" err="1" smtClean="0">
                <a:latin typeface="New times roman"/>
              </a:rPr>
              <a:t>Papi</a:t>
            </a:r>
            <a:r>
              <a:rPr lang="en-US" sz="2800" i="1" dirty="0" smtClean="0">
                <a:latin typeface="New times roman"/>
              </a:rPr>
              <a:t> whispers to me… He went to the best private school in Havana , but he's trying to look like a poor peasant… everyone thinks he's Robin Hood sent from heaven to save Cuba… He calls himself El </a:t>
            </a:r>
            <a:r>
              <a:rPr lang="en-US" sz="2800" i="1" dirty="0" err="1" smtClean="0">
                <a:latin typeface="New times roman"/>
              </a:rPr>
              <a:t>Lider</a:t>
            </a:r>
            <a:r>
              <a:rPr lang="en-US" sz="2800" i="1" dirty="0" smtClean="0">
                <a:latin typeface="New times roman"/>
              </a:rPr>
              <a:t>”</a:t>
            </a:r>
          </a:p>
          <a:p>
            <a:pPr>
              <a:buNone/>
            </a:pPr>
            <a:r>
              <a:rPr lang="en-US" sz="2800" b="1" i="1" dirty="0" smtClean="0">
                <a:latin typeface="New times roman"/>
              </a:rPr>
              <a:t>                  direct quote from-</a:t>
            </a:r>
          </a:p>
          <a:p>
            <a:pPr>
              <a:buNone/>
            </a:pPr>
            <a:r>
              <a:rPr lang="en-US" sz="2800" b="1" i="1" dirty="0" smtClean="0">
                <a:latin typeface="New times roman"/>
              </a:rPr>
              <a:t> My Havana: Memories of a Cuban Boyhood </a:t>
            </a:r>
          </a:p>
          <a:p>
            <a:pPr>
              <a:buNone/>
            </a:pPr>
            <a:r>
              <a:rPr lang="en-US" sz="2800" b="1" i="1" dirty="0" smtClean="0">
                <a:latin typeface="New times roman"/>
              </a:rPr>
              <a:t>                  Rosemary Wells</a:t>
            </a:r>
            <a:endParaRPr lang="en-US" sz="2800" i="1" dirty="0">
              <a:latin typeface="New times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New times roman"/>
              </a:rPr>
              <a:t>Analytic Level: Philosophic Frame</a:t>
            </a:r>
            <a:endParaRPr lang="en-US" b="1" dirty="0">
              <a:latin typeface="New times roman"/>
            </a:endParaRPr>
          </a:p>
        </p:txBody>
      </p:sp>
      <p:sp>
        <p:nvSpPr>
          <p:cNvPr id="3" name="Content Placeholder 2"/>
          <p:cNvSpPr>
            <a:spLocks noGrp="1"/>
          </p:cNvSpPr>
          <p:nvPr>
            <p:ph idx="1"/>
          </p:nvPr>
        </p:nvSpPr>
        <p:spPr/>
        <p:txBody>
          <a:bodyPr>
            <a:normAutofit fontScale="92500" lnSpcReduction="10000"/>
          </a:bodyPr>
          <a:lstStyle/>
          <a:p>
            <a:r>
              <a:rPr lang="en-US" sz="2800" dirty="0" smtClean="0">
                <a:latin typeface="New times roman"/>
              </a:rPr>
              <a:t>Within this frame, </a:t>
            </a:r>
            <a:r>
              <a:rPr lang="en-US" sz="2800" b="1" dirty="0" smtClean="0">
                <a:latin typeface="New times roman"/>
              </a:rPr>
              <a:t>students will be exploring the belief (s) of a time period, school (s) of thought, public opinion, psychological paradigm, and or “-isms” etc. </a:t>
            </a:r>
          </a:p>
          <a:p>
            <a:r>
              <a:rPr lang="en-US" sz="2800" dirty="0" smtClean="0">
                <a:latin typeface="New times roman"/>
              </a:rPr>
              <a:t>Student working in this assigned group will create a deliverable using both the selected excerpts from the narrative itself and outside sources (i.e. visuals and or auditory artifacts) that exemplify, describe, answer, and or justify the content reflected in student’s Roadmap B philosophic frame.</a:t>
            </a:r>
          </a:p>
          <a:p>
            <a:pPr>
              <a:buNone/>
            </a:pPr>
            <a:r>
              <a:rPr lang="en-US" sz="2800" dirty="0" smtClean="0">
                <a:latin typeface="New times roman"/>
              </a:rPr>
              <a:t>  </a:t>
            </a:r>
          </a:p>
          <a:p>
            <a:endParaRPr lang="en-US" sz="2800" dirty="0" smtClean="0"/>
          </a:p>
          <a:p>
            <a:endParaRPr lang="en-US" sz="2800" i="1" dirty="0">
              <a:latin typeface="New times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New times roman"/>
              </a:rPr>
              <a:t>Example one: philosophic </a:t>
            </a:r>
            <a:endParaRPr lang="en-US" b="1" dirty="0">
              <a:latin typeface="New times roman"/>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New times roman"/>
              </a:rPr>
              <a:t>referring to student’s roadmap:</a:t>
            </a:r>
            <a:r>
              <a:rPr lang="en-US" i="1" dirty="0" smtClean="0">
                <a:latin typeface="New times roman"/>
              </a:rPr>
              <a:t> 1)</a:t>
            </a:r>
            <a:r>
              <a:rPr lang="en-US" b="1" dirty="0" smtClean="0">
                <a:latin typeface="New times roman"/>
              </a:rPr>
              <a:t>communism- </a:t>
            </a:r>
            <a:r>
              <a:rPr lang="en-US" i="1" dirty="0" smtClean="0">
                <a:latin typeface="New times roman"/>
              </a:rPr>
              <a:t>“Fidel's compadre Che Guevara promises that all rents in Cuba will be reduced and all wages will be increased…</a:t>
            </a:r>
            <a:r>
              <a:rPr lang="en-US" i="1" dirty="0" err="1" smtClean="0">
                <a:latin typeface="New times roman"/>
              </a:rPr>
              <a:t>Papi</a:t>
            </a:r>
            <a:r>
              <a:rPr lang="en-US" i="1" dirty="0" smtClean="0">
                <a:latin typeface="New times roman"/>
              </a:rPr>
              <a:t> says… Everything in Cuba will be evenly divided and given to the people… No rich no poor everyone the same…Cuba will be like heaven on earth. What nonsense!”</a:t>
            </a:r>
          </a:p>
          <a:p>
            <a:pPr>
              <a:buNone/>
            </a:pPr>
            <a:r>
              <a:rPr lang="en-US" b="1" i="1" dirty="0" smtClean="0">
                <a:latin typeface="New times roman"/>
              </a:rPr>
              <a:t>                   direct quote from-</a:t>
            </a:r>
          </a:p>
          <a:p>
            <a:pPr>
              <a:buNone/>
            </a:pPr>
            <a:r>
              <a:rPr lang="en-US" b="1" i="1" dirty="0" smtClean="0">
                <a:latin typeface="New times roman"/>
              </a:rPr>
              <a:t> My Havana: Memories of a Cuban Boyhood </a:t>
            </a:r>
          </a:p>
          <a:p>
            <a:pPr>
              <a:buNone/>
            </a:pPr>
            <a:r>
              <a:rPr lang="en-US" b="1" i="1" dirty="0" smtClean="0">
                <a:latin typeface="New times roman"/>
              </a:rPr>
              <a:t>                  Rosemary Wells</a:t>
            </a:r>
            <a:endParaRPr lang="en-US" i="1" dirty="0" smtClean="0">
              <a:latin typeface="New times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New times roman"/>
              </a:rPr>
              <a:t>Analytic level: Societal Frame</a:t>
            </a:r>
            <a:endParaRPr lang="en-US" b="1" dirty="0">
              <a:latin typeface="New times roman"/>
            </a:endParaRPr>
          </a:p>
        </p:txBody>
      </p:sp>
      <p:sp>
        <p:nvSpPr>
          <p:cNvPr id="3" name="Content Placeholder 2"/>
          <p:cNvSpPr>
            <a:spLocks noGrp="1"/>
          </p:cNvSpPr>
          <p:nvPr>
            <p:ph idx="1"/>
          </p:nvPr>
        </p:nvSpPr>
        <p:spPr/>
        <p:txBody>
          <a:bodyPr>
            <a:normAutofit fontScale="25000" lnSpcReduction="20000"/>
          </a:bodyPr>
          <a:lstStyle/>
          <a:p>
            <a:r>
              <a:rPr lang="en-US" sz="11200" b="1" dirty="0" smtClean="0">
                <a:latin typeface="New times roman"/>
              </a:rPr>
              <a:t>Students will discuss the underpinnings and cultural nuances of the period</a:t>
            </a:r>
            <a:r>
              <a:rPr lang="en-US" sz="11200" dirty="0" smtClean="0">
                <a:latin typeface="New times roman"/>
              </a:rPr>
              <a:t>. Possible topic can be </a:t>
            </a:r>
            <a:r>
              <a:rPr lang="en-US" sz="11200" b="1" dirty="0" smtClean="0">
                <a:latin typeface="New times roman"/>
              </a:rPr>
              <a:t>food, religion, traditions, morals, and values </a:t>
            </a:r>
            <a:r>
              <a:rPr lang="en-US" sz="11200" dirty="0" smtClean="0">
                <a:latin typeface="New times roman"/>
              </a:rPr>
              <a:t>etc. </a:t>
            </a:r>
          </a:p>
          <a:p>
            <a:r>
              <a:rPr lang="en-US" sz="11200" dirty="0" smtClean="0">
                <a:latin typeface="New times roman"/>
              </a:rPr>
              <a:t>Student working in this assigned group will create a deliverable using both the selected excerpts from the narrative itself and outside sources (i.e. visuals and or auditory artifacts) that exemplify, describe, answer, and or justify the content reflected in student’s roadmap b societal frame</a:t>
            </a:r>
          </a:p>
          <a:p>
            <a:pPr>
              <a:buNone/>
            </a:pPr>
            <a:endParaRPr lang="en-US" sz="8800" dirty="0" smtClean="0"/>
          </a:p>
          <a:p>
            <a:pPr>
              <a:buNone/>
            </a:pPr>
            <a:r>
              <a:rPr lang="en-US" sz="9600" i="1" dirty="0" smtClean="0">
                <a:latin typeface="New times roman"/>
              </a:rPr>
              <a:t>                </a:t>
            </a:r>
          </a:p>
          <a:p>
            <a:pPr>
              <a:buNone/>
            </a:pPr>
            <a:endParaRPr lang="en-US" sz="3600" i="1" dirty="0" smtClean="0">
              <a:latin typeface="New times roman"/>
            </a:endParaRPr>
          </a:p>
          <a:p>
            <a:pPr>
              <a:buNone/>
            </a:pPr>
            <a:endParaRPr lang="en-US" sz="3600" i="1" dirty="0" smtClean="0">
              <a:latin typeface="New times roman"/>
            </a:endParaRPr>
          </a:p>
          <a:p>
            <a:pPr>
              <a:buNone/>
            </a:pPr>
            <a:endParaRPr lang="en-US" sz="3600" i="1" dirty="0" smtClean="0">
              <a:latin typeface="New times roman"/>
            </a:endParaRPr>
          </a:p>
          <a:p>
            <a:pPr>
              <a:buNone/>
            </a:pPr>
            <a:endParaRPr lang="en-US" sz="3600" i="1" dirty="0" smtClean="0">
              <a:latin typeface="New times roman"/>
            </a:endParaRPr>
          </a:p>
          <a:p>
            <a:pPr>
              <a:buNone/>
            </a:pPr>
            <a:endParaRPr lang="en-US" sz="3600" i="1" dirty="0" smtClean="0">
              <a:latin typeface="New times roman"/>
            </a:endParaRPr>
          </a:p>
          <a:p>
            <a:pPr>
              <a:buNone/>
            </a:pPr>
            <a:endParaRPr lang="en-US" sz="3600" i="1" dirty="0" smtClean="0">
              <a:latin typeface="New times roman"/>
            </a:endParaRPr>
          </a:p>
          <a:p>
            <a:pPr>
              <a:buNone/>
            </a:pPr>
            <a:endParaRPr lang="en-US" sz="3600" i="1" dirty="0" smtClean="0">
              <a:latin typeface="New times roman"/>
            </a:endParaRPr>
          </a:p>
          <a:p>
            <a:pPr>
              <a:buNone/>
            </a:pPr>
            <a:r>
              <a:rPr lang="en-US" dirty="0" smtClean="0"/>
              <a:t>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New times roman"/>
              </a:rPr>
              <a:t>Example one: societal</a:t>
            </a:r>
            <a:endParaRPr lang="en-US" b="1" dirty="0">
              <a:latin typeface="New times roman"/>
            </a:endParaRPr>
          </a:p>
        </p:txBody>
      </p:sp>
      <p:sp>
        <p:nvSpPr>
          <p:cNvPr id="3" name="Content Placeholder 2"/>
          <p:cNvSpPr>
            <a:spLocks noGrp="1"/>
          </p:cNvSpPr>
          <p:nvPr>
            <p:ph idx="1"/>
          </p:nvPr>
        </p:nvSpPr>
        <p:spPr/>
        <p:txBody>
          <a:bodyPr>
            <a:normAutofit fontScale="55000" lnSpcReduction="20000"/>
          </a:bodyPr>
          <a:lstStyle/>
          <a:p>
            <a:r>
              <a:rPr lang="en-US" sz="3600" dirty="0" smtClean="0">
                <a:latin typeface="New times roman"/>
              </a:rPr>
              <a:t>referring to student’s roadmap: 1) social economic level of first wave of Cuban immigrants</a:t>
            </a:r>
            <a:endParaRPr lang="en-US" sz="3600" b="1" dirty="0" smtClean="0">
              <a:latin typeface="New times roman"/>
            </a:endParaRPr>
          </a:p>
          <a:p>
            <a:pPr>
              <a:buNone/>
            </a:pPr>
            <a:endParaRPr lang="en-US" dirty="0" smtClean="0"/>
          </a:p>
          <a:p>
            <a:pPr>
              <a:buNone/>
            </a:pPr>
            <a:r>
              <a:rPr lang="en-US" dirty="0" smtClean="0"/>
              <a:t>“</a:t>
            </a:r>
            <a:r>
              <a:rPr lang="en-US" dirty="0" smtClean="0">
                <a:latin typeface="New times roman"/>
              </a:rPr>
              <a:t>With her jewelry my mother had better luck. After she had covered it with nail polish (I have never quite understood how this paint job was supposed to work) the friend at the embassy offer to smuggle the most valuable pieces out of Cuba… My mother hatched a plan which she must have gotten from a Hollywood movie… she put the jewelry (covered in nail polish… in a purse and went to El Carmelo Restaurant …where she was met there by the their friend’s secretary…. In the ladies room the exchange purses…. several weeks later in Miami…. she received two packages in the mail… although stamped in the United States…. they brought no return address…. inside where her nail polished earrings and bracelets”</a:t>
            </a:r>
          </a:p>
          <a:p>
            <a:pPr>
              <a:buNone/>
            </a:pPr>
            <a:r>
              <a:rPr lang="en-US" sz="3600" i="1" dirty="0" smtClean="0">
                <a:latin typeface="New times roman"/>
              </a:rPr>
              <a:t>                            </a:t>
            </a:r>
            <a:r>
              <a:rPr lang="en-US" sz="3600" b="1" i="1" dirty="0" smtClean="0">
                <a:latin typeface="New times roman"/>
              </a:rPr>
              <a:t>Direct quote from-</a:t>
            </a:r>
          </a:p>
          <a:p>
            <a:pPr>
              <a:buNone/>
            </a:pPr>
            <a:r>
              <a:rPr lang="en-US" sz="3600" b="1" i="1" dirty="0" smtClean="0">
                <a:latin typeface="New times roman"/>
              </a:rPr>
              <a:t>                              Next year in Cuba</a:t>
            </a:r>
          </a:p>
          <a:p>
            <a:pPr>
              <a:buNone/>
            </a:pPr>
            <a:r>
              <a:rPr lang="en-US" sz="3600" b="1" i="1" dirty="0" smtClean="0">
                <a:latin typeface="New times roman"/>
              </a:rPr>
              <a:t>                            Gustavo Perez Firmat</a:t>
            </a:r>
            <a:r>
              <a:rPr lang="en-US" sz="2400" b="1" i="1" dirty="0" smtClean="0">
                <a:latin typeface="New times roman"/>
              </a:rPr>
              <a:t>:</a:t>
            </a:r>
            <a:endParaRPr lang="en-US" dirty="0">
              <a:latin typeface="New times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New times roman"/>
              </a:rPr>
              <a:t>Example two: societal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New times roman"/>
              </a:rPr>
              <a:t>referring to student’s roadmap: </a:t>
            </a:r>
            <a:r>
              <a:rPr lang="en-US" b="1" dirty="0" smtClean="0">
                <a:latin typeface="New times roman"/>
              </a:rPr>
              <a:t>1) social economic level of first wave of Cuban immigrants</a:t>
            </a:r>
          </a:p>
          <a:p>
            <a:pPr>
              <a:buNone/>
            </a:pPr>
            <a:r>
              <a:rPr lang="en-US" dirty="0" smtClean="0">
                <a:latin typeface="New times roman"/>
              </a:rPr>
              <a:t>“Only a few days before, we had been rich Cubans; now we were homeless and penniless exiles”</a:t>
            </a:r>
          </a:p>
          <a:p>
            <a:pPr>
              <a:buNone/>
            </a:pPr>
            <a:r>
              <a:rPr lang="en-US" b="1" i="1" dirty="0" smtClean="0">
                <a:latin typeface="New times roman"/>
              </a:rPr>
              <a:t>                      Direct quote from-</a:t>
            </a:r>
          </a:p>
          <a:p>
            <a:pPr>
              <a:buNone/>
            </a:pPr>
            <a:r>
              <a:rPr lang="en-US" b="1" i="1" dirty="0" smtClean="0">
                <a:latin typeface="New times roman"/>
              </a:rPr>
              <a:t>                      Next year in Cuba</a:t>
            </a:r>
          </a:p>
          <a:p>
            <a:pPr>
              <a:buNone/>
            </a:pPr>
            <a:r>
              <a:rPr lang="en-US" b="1" i="1" dirty="0" smtClean="0">
                <a:latin typeface="New times roman"/>
              </a:rPr>
              <a:t>                      Gustavo Perez Firmat</a:t>
            </a:r>
            <a:endParaRPr lang="en-US" b="1" dirty="0" smtClean="0">
              <a:latin typeface="New times roman"/>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New times roman"/>
              </a:rPr>
              <a:t>What does the H-P-S-T stand for?</a:t>
            </a:r>
            <a:endParaRPr lang="en-US" dirty="0"/>
          </a:p>
        </p:txBody>
      </p:sp>
      <p:sp>
        <p:nvSpPr>
          <p:cNvPr id="3" name="Content Placeholder 2"/>
          <p:cNvSpPr>
            <a:spLocks noGrp="1"/>
          </p:cNvSpPr>
          <p:nvPr>
            <p:ph idx="1"/>
          </p:nvPr>
        </p:nvSpPr>
        <p:spPr/>
        <p:txBody>
          <a:bodyPr/>
          <a:lstStyle/>
          <a:p>
            <a:r>
              <a:rPr lang="en-US" dirty="0" smtClean="0">
                <a:latin typeface="New times roman"/>
              </a:rPr>
              <a:t>The aforementioned acronym stands for </a:t>
            </a:r>
            <a:r>
              <a:rPr lang="en-US" b="1" dirty="0" smtClean="0">
                <a:latin typeface="New times roman"/>
              </a:rPr>
              <a:t>Historic, Philosophic, Societal, and  Takeaway Framework </a:t>
            </a:r>
          </a:p>
          <a:p>
            <a:endParaRPr lang="en-US" dirty="0"/>
          </a:p>
        </p:txBody>
      </p:sp>
      <p:pic>
        <p:nvPicPr>
          <p:cNvPr id="4" name="Content Placeholder 9" descr="society.jpg"/>
          <p:cNvPicPr>
            <a:picLocks noChangeAspect="1"/>
          </p:cNvPicPr>
          <p:nvPr/>
        </p:nvPicPr>
        <p:blipFill>
          <a:blip r:embed="rId2" cstate="print"/>
          <a:stretch>
            <a:fillRect/>
          </a:stretch>
        </p:blipFill>
        <p:spPr>
          <a:xfrm>
            <a:off x="4114800" y="3048001"/>
            <a:ext cx="4572000" cy="1676400"/>
          </a:xfrm>
          <a:prstGeom prst="rect">
            <a:avLst/>
          </a:prstGeom>
        </p:spPr>
      </p:pic>
      <p:pic>
        <p:nvPicPr>
          <p:cNvPr id="5" name="Content Placeholder 3" descr="history2.jpg"/>
          <p:cNvPicPr>
            <a:picLocks noChangeAspect="1"/>
          </p:cNvPicPr>
          <p:nvPr/>
        </p:nvPicPr>
        <p:blipFill>
          <a:blip r:embed="rId3" cstate="print"/>
          <a:stretch>
            <a:fillRect/>
          </a:stretch>
        </p:blipFill>
        <p:spPr>
          <a:xfrm>
            <a:off x="228600" y="3200400"/>
            <a:ext cx="3810000" cy="1371600"/>
          </a:xfrm>
          <a:prstGeom prst="rect">
            <a:avLst/>
          </a:prstGeom>
        </p:spPr>
      </p:pic>
      <p:pic>
        <p:nvPicPr>
          <p:cNvPr id="6" name="Content Placeholder 11" descr="takeaway.png"/>
          <p:cNvPicPr>
            <a:picLocks noChangeAspect="1"/>
          </p:cNvPicPr>
          <p:nvPr/>
        </p:nvPicPr>
        <p:blipFill>
          <a:blip r:embed="rId4" cstate="print"/>
          <a:stretch>
            <a:fillRect/>
          </a:stretch>
        </p:blipFill>
        <p:spPr>
          <a:xfrm>
            <a:off x="5638800" y="4800600"/>
            <a:ext cx="2209800" cy="1752600"/>
          </a:xfrm>
          <a:prstGeom prst="rect">
            <a:avLst/>
          </a:prstGeom>
        </p:spPr>
      </p:pic>
      <p:pic>
        <p:nvPicPr>
          <p:cNvPr id="7" name="Content Placeholder 5" descr="philosophy.jpg"/>
          <p:cNvPicPr>
            <a:picLocks noChangeAspect="1"/>
          </p:cNvPicPr>
          <p:nvPr/>
        </p:nvPicPr>
        <p:blipFill>
          <a:blip r:embed="rId5" cstate="print"/>
          <a:stretch>
            <a:fillRect/>
          </a:stretch>
        </p:blipFill>
        <p:spPr>
          <a:xfrm>
            <a:off x="304800" y="4800600"/>
            <a:ext cx="3657600" cy="1924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ew times roman"/>
              </a:rPr>
              <a:t>Example three: societal</a:t>
            </a:r>
            <a:endParaRPr lang="en-US" dirty="0">
              <a:latin typeface="New times roman"/>
            </a:endParaRPr>
          </a:p>
        </p:txBody>
      </p:sp>
      <p:sp>
        <p:nvSpPr>
          <p:cNvPr id="3" name="Content Placeholder 2"/>
          <p:cNvSpPr>
            <a:spLocks noGrp="1"/>
          </p:cNvSpPr>
          <p:nvPr>
            <p:ph idx="1"/>
          </p:nvPr>
        </p:nvSpPr>
        <p:spPr/>
        <p:txBody>
          <a:bodyPr>
            <a:normAutofit fontScale="62500" lnSpcReduction="20000"/>
          </a:bodyPr>
          <a:lstStyle/>
          <a:p>
            <a:r>
              <a:rPr lang="en-US" dirty="0" smtClean="0">
                <a:latin typeface="New times roman"/>
              </a:rPr>
              <a:t>referring to student’s roadmap: </a:t>
            </a:r>
            <a:r>
              <a:rPr lang="en-US" b="1" dirty="0" smtClean="0">
                <a:latin typeface="New times roman"/>
              </a:rPr>
              <a:t>2) creation of enclaves in USA </a:t>
            </a:r>
          </a:p>
          <a:p>
            <a:pPr>
              <a:buNone/>
            </a:pPr>
            <a:r>
              <a:rPr lang="en-US" dirty="0" smtClean="0">
                <a:latin typeface="New times roman"/>
              </a:rPr>
              <a:t>“Miami 1960-1961… We got off the ferry on the morning of October 25</a:t>
            </a:r>
            <a:r>
              <a:rPr lang="en-US" baseline="30000" dirty="0" smtClean="0">
                <a:latin typeface="New times roman"/>
              </a:rPr>
              <a:t>th</a:t>
            </a:r>
            <a:r>
              <a:rPr lang="en-US" dirty="0" smtClean="0">
                <a:latin typeface="New times roman"/>
              </a:rPr>
              <a:t>….where we were met by my parents friends Arturo and Orquidea…we drove over the miles of bridges that connect the Florida Keys to the mainland…finally arriving in Miami and checking in the  Lemington Hotel in the downtown area…which was a modest four story hotel built in the 1920s…. it was across the Greyhound bus station and only a short walk from the Gesu Catholic Church…after nearly a month at the Lemington… my father put down $1,900 down payment on a house near Coral Gables in the area later called by Cuban as LA saguesera.......”</a:t>
            </a:r>
            <a:r>
              <a:rPr lang="en-US" b="1" i="1" dirty="0" smtClean="0">
                <a:latin typeface="New times roman"/>
              </a:rPr>
              <a:t> </a:t>
            </a:r>
          </a:p>
          <a:p>
            <a:pPr>
              <a:buNone/>
            </a:pPr>
            <a:r>
              <a:rPr lang="en-US" b="1" i="1" dirty="0" smtClean="0">
                <a:latin typeface="New times roman"/>
              </a:rPr>
              <a:t>                              Direct quote from-</a:t>
            </a:r>
          </a:p>
          <a:p>
            <a:pPr>
              <a:buNone/>
            </a:pPr>
            <a:r>
              <a:rPr lang="en-US" b="1" i="1" dirty="0" smtClean="0">
                <a:latin typeface="New times roman"/>
              </a:rPr>
              <a:t>                              Next year in Cuba</a:t>
            </a:r>
          </a:p>
          <a:p>
            <a:pPr>
              <a:buNone/>
            </a:pPr>
            <a:r>
              <a:rPr lang="en-US" b="1" i="1" dirty="0" smtClean="0">
                <a:latin typeface="New times roman"/>
              </a:rPr>
              <a:t>                            Gustavo Perez Firmat</a:t>
            </a:r>
            <a:r>
              <a:rPr lang="en-US" sz="2000" b="1" i="1" dirty="0" smtClean="0">
                <a:latin typeface="New times roman"/>
              </a:rPr>
              <a:t>:  </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ew times roman"/>
              </a:rPr>
              <a:t>Step </a:t>
            </a:r>
            <a:r>
              <a:rPr lang="en-US" dirty="0" smtClean="0">
                <a:latin typeface="New times roman"/>
              </a:rPr>
              <a:t>8- </a:t>
            </a:r>
            <a:r>
              <a:rPr lang="en-US" dirty="0">
                <a:latin typeface="New times roman"/>
              </a:rPr>
              <a:t>Feedback</a:t>
            </a:r>
            <a:endParaRPr lang="en-US" dirty="0"/>
          </a:p>
        </p:txBody>
      </p:sp>
      <p:sp>
        <p:nvSpPr>
          <p:cNvPr id="3" name="Content Placeholder 2"/>
          <p:cNvSpPr>
            <a:spLocks noGrp="1"/>
          </p:cNvSpPr>
          <p:nvPr>
            <p:ph idx="1"/>
          </p:nvPr>
        </p:nvSpPr>
        <p:spPr/>
        <p:txBody>
          <a:bodyPr>
            <a:normAutofit/>
          </a:bodyPr>
          <a:lstStyle/>
          <a:p>
            <a:r>
              <a:rPr lang="en-US" dirty="0">
                <a:latin typeface="New times roman"/>
              </a:rPr>
              <a:t>Once students have completed the above mentioned </a:t>
            </a:r>
            <a:r>
              <a:rPr lang="en-US" dirty="0" smtClean="0">
                <a:latin typeface="New times roman"/>
              </a:rPr>
              <a:t>task in their assigned cohorts; </a:t>
            </a:r>
            <a:r>
              <a:rPr lang="en-US" dirty="0">
                <a:latin typeface="New times roman"/>
              </a:rPr>
              <a:t>teacher can </a:t>
            </a:r>
            <a:r>
              <a:rPr lang="en-US" dirty="0" smtClean="0">
                <a:latin typeface="New times roman"/>
              </a:rPr>
              <a:t>reconvene, evaluate and debrief the students’ roadmaps and chosen excerpts from the text literature (including any other visual, tactile, and or auditory artifacts) </a:t>
            </a:r>
            <a:r>
              <a:rPr lang="en-US" dirty="0">
                <a:latin typeface="New times roman"/>
              </a:rPr>
              <a:t>and give</a:t>
            </a:r>
            <a:r>
              <a:rPr lang="en-US" b="1" dirty="0">
                <a:latin typeface="New times roman"/>
              </a:rPr>
              <a:t> </a:t>
            </a:r>
            <a:r>
              <a:rPr lang="en-US" dirty="0" smtClean="0">
                <a:latin typeface="New times roman"/>
              </a:rPr>
              <a:t>them </a:t>
            </a:r>
            <a:r>
              <a:rPr lang="en-US" b="1" dirty="0" smtClean="0">
                <a:latin typeface="New times roman"/>
              </a:rPr>
              <a:t>feedback </a:t>
            </a:r>
            <a:r>
              <a:rPr lang="en-US" b="1" dirty="0">
                <a:latin typeface="New times roman"/>
              </a:rPr>
              <a:t>or refocus </a:t>
            </a:r>
            <a:r>
              <a:rPr lang="en-US" dirty="0">
                <a:latin typeface="New times roman"/>
              </a:rPr>
              <a:t>(if necessary). </a:t>
            </a:r>
          </a:p>
          <a:p>
            <a:endParaRPr lang="en-US" dirty="0"/>
          </a:p>
        </p:txBody>
      </p:sp>
    </p:spTree>
    <p:extLst>
      <p:ext uri="{BB962C8B-B14F-4D97-AF65-F5344CB8AC3E}">
        <p14:creationId xmlns:p14="http://schemas.microsoft.com/office/powerpoint/2010/main" val="2543871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ew times roman"/>
              </a:rPr>
              <a:t>Step 9- Takeaway</a:t>
            </a:r>
            <a:endParaRPr lang="en-US" dirty="0">
              <a:latin typeface="New times roman"/>
            </a:endParaRPr>
          </a:p>
        </p:txBody>
      </p:sp>
      <p:sp>
        <p:nvSpPr>
          <p:cNvPr id="3" name="Content Placeholder 2"/>
          <p:cNvSpPr>
            <a:spLocks noGrp="1"/>
          </p:cNvSpPr>
          <p:nvPr>
            <p:ph idx="1"/>
          </p:nvPr>
        </p:nvSpPr>
        <p:spPr/>
        <p:txBody>
          <a:bodyPr>
            <a:normAutofit fontScale="85000" lnSpcReduction="20000"/>
          </a:bodyPr>
          <a:lstStyle/>
          <a:p>
            <a:r>
              <a:rPr lang="en-US" b="1" dirty="0" smtClean="0">
                <a:latin typeface="New times roman"/>
              </a:rPr>
              <a:t>student reaction</a:t>
            </a:r>
          </a:p>
          <a:p>
            <a:r>
              <a:rPr lang="en-US" dirty="0" smtClean="0">
                <a:latin typeface="New times roman"/>
              </a:rPr>
              <a:t>Most important part of lesson</a:t>
            </a:r>
          </a:p>
          <a:p>
            <a:r>
              <a:rPr lang="en-US" dirty="0" smtClean="0">
                <a:latin typeface="New times roman"/>
              </a:rPr>
              <a:t>Where actual authentic learning occurs</a:t>
            </a:r>
          </a:p>
          <a:p>
            <a:r>
              <a:rPr lang="en-US" dirty="0" smtClean="0">
                <a:latin typeface="New times roman"/>
              </a:rPr>
              <a:t>Every student regardless of cohort </a:t>
            </a:r>
            <a:r>
              <a:rPr lang="en-US" b="1" dirty="0" smtClean="0">
                <a:latin typeface="New times roman"/>
              </a:rPr>
              <a:t>MUST</a:t>
            </a:r>
            <a:r>
              <a:rPr lang="en-US" dirty="0" smtClean="0">
                <a:latin typeface="New times roman"/>
              </a:rPr>
              <a:t> react and connect </a:t>
            </a:r>
            <a:r>
              <a:rPr lang="en-US" dirty="0">
                <a:latin typeface="New times roman"/>
              </a:rPr>
              <a:t>the relevance of what they </a:t>
            </a:r>
            <a:r>
              <a:rPr lang="en-US" dirty="0" smtClean="0">
                <a:latin typeface="New times roman"/>
              </a:rPr>
              <a:t>have learned </a:t>
            </a:r>
            <a:r>
              <a:rPr lang="en-US" dirty="0">
                <a:latin typeface="New times roman"/>
              </a:rPr>
              <a:t>from </a:t>
            </a:r>
            <a:r>
              <a:rPr lang="en-US" dirty="0" smtClean="0">
                <a:latin typeface="New times roman"/>
              </a:rPr>
              <a:t>the Framework’s steps to </a:t>
            </a:r>
            <a:r>
              <a:rPr lang="en-US" dirty="0">
                <a:latin typeface="New times roman"/>
              </a:rPr>
              <a:t>their lives in today’s world. </a:t>
            </a:r>
            <a:r>
              <a:rPr lang="en-US" dirty="0" smtClean="0">
                <a:latin typeface="New times roman"/>
              </a:rPr>
              <a:t>These </a:t>
            </a:r>
            <a:r>
              <a:rPr lang="en-US" dirty="0">
                <a:latin typeface="New times roman"/>
              </a:rPr>
              <a:t>takeaways will be included in final </a:t>
            </a:r>
            <a:r>
              <a:rPr lang="en-US" dirty="0" smtClean="0">
                <a:latin typeface="New times roman"/>
              </a:rPr>
              <a:t>alternative/narrative presentation or deliverable. </a:t>
            </a:r>
          </a:p>
          <a:p>
            <a:r>
              <a:rPr lang="en-US" dirty="0" smtClean="0">
                <a:latin typeface="New times roman"/>
              </a:rPr>
              <a:t>This </a:t>
            </a:r>
            <a:r>
              <a:rPr lang="en-US" dirty="0">
                <a:latin typeface="New times roman"/>
              </a:rPr>
              <a:t>step can give the student an active and </a:t>
            </a:r>
            <a:r>
              <a:rPr lang="en-US" dirty="0" smtClean="0">
                <a:latin typeface="New times roman"/>
              </a:rPr>
              <a:t>participatory voice</a:t>
            </a:r>
          </a:p>
          <a:p>
            <a:r>
              <a:rPr lang="en-US" b="1" dirty="0" smtClean="0">
                <a:latin typeface="New times roman"/>
              </a:rPr>
              <a:t>Platform for student voice</a:t>
            </a:r>
          </a:p>
          <a:p>
            <a:endParaRPr lang="en-US" dirty="0">
              <a:latin typeface="New times roman"/>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New times roman"/>
              </a:rPr>
              <a:t>Step 10- The Knowledge Showcase</a:t>
            </a:r>
            <a:endParaRPr lang="en-US" b="1" dirty="0">
              <a:latin typeface="New times roman"/>
            </a:endParaRPr>
          </a:p>
        </p:txBody>
      </p:sp>
      <p:sp>
        <p:nvSpPr>
          <p:cNvPr id="3" name="Content Placeholder 2"/>
          <p:cNvSpPr>
            <a:spLocks noGrp="1"/>
          </p:cNvSpPr>
          <p:nvPr>
            <p:ph idx="1"/>
          </p:nvPr>
        </p:nvSpPr>
        <p:spPr/>
        <p:txBody>
          <a:bodyPr>
            <a:normAutofit lnSpcReduction="10000"/>
          </a:bodyPr>
          <a:lstStyle/>
          <a:p>
            <a:r>
              <a:rPr lang="en-US" dirty="0" smtClean="0">
                <a:latin typeface="New times roman"/>
              </a:rPr>
              <a:t>This last step will yield a final presentation </a:t>
            </a:r>
            <a:r>
              <a:rPr lang="en-US" b="1" dirty="0" smtClean="0">
                <a:latin typeface="New times roman"/>
              </a:rPr>
              <a:t>(or parallel narrative) </a:t>
            </a:r>
            <a:r>
              <a:rPr lang="en-US" dirty="0" smtClean="0">
                <a:latin typeface="New times roman"/>
              </a:rPr>
              <a:t>composed by the bringing together and exhibiting all the analysis and artifacts cohorts found in their research which is to include the individual takeaway </a:t>
            </a:r>
          </a:p>
          <a:p>
            <a:r>
              <a:rPr lang="en-US" dirty="0" smtClean="0">
                <a:latin typeface="New times roman"/>
              </a:rPr>
              <a:t>Deliberation/dueling/compare and contrast may occur </a:t>
            </a:r>
          </a:p>
          <a:p>
            <a:r>
              <a:rPr lang="en-US" b="1" dirty="0" smtClean="0">
                <a:latin typeface="New times roman"/>
              </a:rPr>
              <a:t>(final teacher assessment)</a:t>
            </a:r>
          </a:p>
          <a:p>
            <a:endParaRPr lang="en-US" dirty="0" smtClean="0">
              <a:latin typeface="New times roman"/>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questions.jpg"/>
          <p:cNvPicPr>
            <a:picLocks noGrp="1" noChangeAspect="1"/>
          </p:cNvPicPr>
          <p:nvPr>
            <p:ph idx="1"/>
          </p:nvPr>
        </p:nvPicPr>
        <p:blipFill>
          <a:blip r:embed="rId2" cstate="print"/>
          <a:stretch>
            <a:fillRect/>
          </a:stretch>
        </p:blipFill>
        <p:spPr>
          <a:xfrm>
            <a:off x="1397000" y="2015331"/>
            <a:ext cx="6350000" cy="36957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ANK-YOU1.jpg"/>
          <p:cNvPicPr>
            <a:picLocks noGrp="1" noChangeAspect="1"/>
          </p:cNvPicPr>
          <p:nvPr>
            <p:ph idx="1"/>
          </p:nvPr>
        </p:nvPicPr>
        <p:blipFill>
          <a:blip r:embed="rId2" cstate="print"/>
          <a:stretch>
            <a:fillRect/>
          </a:stretch>
        </p:blipFill>
        <p:spPr>
          <a:xfrm>
            <a:off x="1587019" y="1600200"/>
            <a:ext cx="5969961" cy="452596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ew times roman"/>
              </a:rPr>
              <a:t>References: </a:t>
            </a:r>
            <a:endParaRPr lang="en-US" dirty="0">
              <a:latin typeface="New times roman"/>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New times roman"/>
              </a:rPr>
              <a:t>Hermeneutics:</a:t>
            </a:r>
          </a:p>
          <a:p>
            <a:r>
              <a:rPr lang="en-US" dirty="0">
                <a:latin typeface="New times roman"/>
              </a:rPr>
              <a:t> </a:t>
            </a:r>
            <a:r>
              <a:rPr lang="en-US" dirty="0">
                <a:latin typeface="New times roman"/>
                <a:hlinkClick r:id="rId2"/>
              </a:rPr>
              <a:t>https://</a:t>
            </a:r>
            <a:r>
              <a:rPr lang="en-US" dirty="0" smtClean="0">
                <a:latin typeface="New times roman"/>
                <a:hlinkClick r:id="rId2"/>
              </a:rPr>
              <a:t>www.youtube.com/watch?v=woQEXuH_0GA</a:t>
            </a:r>
            <a:endParaRPr lang="en-US" dirty="0" smtClean="0">
              <a:latin typeface="New times roman"/>
            </a:endParaRPr>
          </a:p>
          <a:p>
            <a:endParaRPr lang="en-US" dirty="0" smtClean="0">
              <a:latin typeface="New times roman"/>
            </a:endParaRPr>
          </a:p>
          <a:p>
            <a:r>
              <a:rPr lang="en-US" i="1" dirty="0" smtClean="0">
                <a:latin typeface="New times roman"/>
              </a:rPr>
              <a:t>Wells, R. (2010)My Havana: Memories </a:t>
            </a:r>
            <a:r>
              <a:rPr lang="en-US" i="1" dirty="0">
                <a:latin typeface="New times roman"/>
              </a:rPr>
              <a:t>of a Cuban </a:t>
            </a:r>
            <a:r>
              <a:rPr lang="en-US" i="1" dirty="0" smtClean="0">
                <a:latin typeface="New times roman"/>
              </a:rPr>
              <a:t>Boyhood. Somerville, Massachusetts: Candlewick Press.  </a:t>
            </a:r>
            <a:endParaRPr lang="en-US" dirty="0">
              <a:latin typeface="New times roman"/>
            </a:endParaRPr>
          </a:p>
          <a:p>
            <a:r>
              <a:rPr lang="en-US" dirty="0" smtClean="0">
                <a:latin typeface="New times roman"/>
              </a:rPr>
              <a:t>Perez </a:t>
            </a:r>
            <a:r>
              <a:rPr lang="en-US" dirty="0" err="1" smtClean="0">
                <a:latin typeface="New times roman"/>
              </a:rPr>
              <a:t>Firmat</a:t>
            </a:r>
            <a:r>
              <a:rPr lang="en-US" dirty="0" smtClean="0">
                <a:latin typeface="New times roman"/>
              </a:rPr>
              <a:t>, G. (1995) </a:t>
            </a:r>
            <a:r>
              <a:rPr lang="en-US" i="1" dirty="0" smtClean="0">
                <a:latin typeface="New times roman"/>
              </a:rPr>
              <a:t>Next </a:t>
            </a:r>
            <a:r>
              <a:rPr lang="en-US" i="1" dirty="0">
                <a:latin typeface="New times roman"/>
              </a:rPr>
              <a:t>Year in </a:t>
            </a:r>
            <a:r>
              <a:rPr lang="en-US" i="1" dirty="0" smtClean="0">
                <a:latin typeface="New times roman"/>
              </a:rPr>
              <a:t>Cuba. New York, New York: Anchor Press. </a:t>
            </a:r>
            <a:endParaRPr lang="en-US" dirty="0">
              <a:latin typeface="New times roman"/>
            </a:endParaRPr>
          </a:p>
          <a:p>
            <a:pPr marL="0" indent="0">
              <a:buNone/>
            </a:pPr>
            <a:r>
              <a:rPr lang="en-US" dirty="0" smtClean="0">
                <a:latin typeface="New times roman"/>
              </a:rPr>
              <a:t>Que </a:t>
            </a:r>
            <a:r>
              <a:rPr lang="en-US" dirty="0" err="1">
                <a:latin typeface="New times roman"/>
              </a:rPr>
              <a:t>P</a:t>
            </a:r>
            <a:r>
              <a:rPr lang="en-US" dirty="0" err="1" smtClean="0">
                <a:latin typeface="New times roman"/>
              </a:rPr>
              <a:t>asa</a:t>
            </a:r>
            <a:r>
              <a:rPr lang="en-US" dirty="0" smtClean="0">
                <a:latin typeface="New times roman"/>
              </a:rPr>
              <a:t> USA episodes</a:t>
            </a:r>
          </a:p>
          <a:p>
            <a:r>
              <a:rPr lang="en-US" dirty="0">
                <a:latin typeface="New times roman"/>
                <a:hlinkClick r:id="rId3"/>
              </a:rPr>
              <a:t>http://www.quepasausa.org/home</a:t>
            </a:r>
            <a:r>
              <a:rPr lang="en-US" dirty="0" smtClean="0">
                <a:latin typeface="New times roman"/>
                <a:hlinkClick r:id="rId3"/>
              </a:rPr>
              <a:t>/</a:t>
            </a:r>
            <a:endParaRPr lang="en-US" dirty="0" smtClean="0">
              <a:latin typeface="New times roman"/>
            </a:endParaRPr>
          </a:p>
          <a:p>
            <a:endParaRPr lang="en-US" dirty="0"/>
          </a:p>
        </p:txBody>
      </p:sp>
    </p:spTree>
    <p:extLst>
      <p:ext uri="{BB962C8B-B14F-4D97-AF65-F5344CB8AC3E}">
        <p14:creationId xmlns:p14="http://schemas.microsoft.com/office/powerpoint/2010/main" val="278974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New times roman"/>
              </a:rPr>
              <a:t>Purpose of the </a:t>
            </a:r>
            <a:br>
              <a:rPr lang="en-US" b="1" dirty="0" smtClean="0">
                <a:latin typeface="New times roman"/>
              </a:rPr>
            </a:br>
            <a:r>
              <a:rPr lang="en-US" b="1" dirty="0" smtClean="0">
                <a:latin typeface="New times roman"/>
              </a:rPr>
              <a:t>H-P-S-T Framework:</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latin typeface="New times roman"/>
              </a:rPr>
              <a:t>The H-P-S-T Framework will serve as a guide (for historical document analysis) that when applied to the course’s readings:</a:t>
            </a:r>
          </a:p>
          <a:p>
            <a:r>
              <a:rPr lang="en-US" b="1" dirty="0" smtClean="0">
                <a:latin typeface="New times roman"/>
              </a:rPr>
              <a:t>1) will help extract content knowledge </a:t>
            </a:r>
          </a:p>
          <a:p>
            <a:r>
              <a:rPr lang="en-US" b="1" dirty="0" smtClean="0">
                <a:latin typeface="New times roman"/>
              </a:rPr>
              <a:t>2) create higher order connection making, </a:t>
            </a:r>
          </a:p>
          <a:p>
            <a:r>
              <a:rPr lang="en-US" b="1" dirty="0" smtClean="0">
                <a:latin typeface="New times roman"/>
              </a:rPr>
              <a:t>3) will be used as a platform for student dialogue, </a:t>
            </a:r>
          </a:p>
          <a:p>
            <a:r>
              <a:rPr lang="en-US" b="1" dirty="0" smtClean="0">
                <a:latin typeface="New times roman"/>
              </a:rPr>
              <a:t>4) could be utilized as a deliverable form of student assessment. </a:t>
            </a:r>
          </a:p>
          <a:p>
            <a:r>
              <a:rPr lang="en-US" b="1" dirty="0" smtClean="0">
                <a:latin typeface="New times roman"/>
              </a:rPr>
              <a:t>5) provide students will an authentic learning experience</a:t>
            </a:r>
            <a:endParaRPr lang="en-US" dirty="0" smtClean="0">
              <a:latin typeface="New times roman"/>
            </a:endParaRPr>
          </a:p>
          <a:p>
            <a:pPr>
              <a:buNone/>
            </a:pPr>
            <a:endParaRPr lang="en-US" dirty="0" smtClean="0">
              <a:latin typeface="New times roman"/>
            </a:endParaRPr>
          </a:p>
          <a:p>
            <a:pPr>
              <a:buNone/>
            </a:pPr>
            <a:r>
              <a:rPr lang="en-US" dirty="0" smtClean="0">
                <a:latin typeface="New times roman"/>
              </a:rPr>
              <a:t>The framework should be primarily </a:t>
            </a:r>
            <a:r>
              <a:rPr lang="en-US" b="1" dirty="0" smtClean="0">
                <a:latin typeface="New times roman"/>
              </a:rPr>
              <a:t>offered to pre or in service teachers</a:t>
            </a:r>
            <a:r>
              <a:rPr lang="en-US" dirty="0" smtClean="0">
                <a:latin typeface="New times roman"/>
              </a:rPr>
              <a:t>, as an alternative </a:t>
            </a:r>
            <a:r>
              <a:rPr lang="en-US" b="1" dirty="0" smtClean="0">
                <a:latin typeface="New times roman"/>
              </a:rPr>
              <a:t>teaching strategy</a:t>
            </a:r>
            <a:r>
              <a:rPr lang="en-US" dirty="0">
                <a:latin typeface="New times roman"/>
              </a:rPr>
              <a:t> </a:t>
            </a:r>
            <a:r>
              <a:rPr lang="en-US" dirty="0" smtClean="0">
                <a:latin typeface="New times roman"/>
              </a:rPr>
              <a:t>that can catalyze </a:t>
            </a:r>
            <a:r>
              <a:rPr lang="en-US" b="1" dirty="0" smtClean="0">
                <a:latin typeface="New times roman"/>
              </a:rPr>
              <a:t>more learning environment autonomy</a:t>
            </a:r>
            <a:r>
              <a:rPr lang="en-US" dirty="0" smtClean="0">
                <a:latin typeface="New times roman"/>
              </a:rPr>
              <a:t>.</a:t>
            </a:r>
            <a:endParaRPr lang="en-US" b="1" dirty="0" smtClean="0">
              <a:latin typeface="New times roman"/>
            </a:endParaRPr>
          </a:p>
          <a:p>
            <a:pPr>
              <a:buNone/>
            </a:pPr>
            <a:endParaRPr lang="en-US" dirty="0" smtClean="0">
              <a:latin typeface="New times roman"/>
            </a:endParaRPr>
          </a:p>
          <a:p>
            <a:pPr>
              <a:buNone/>
            </a:pPr>
            <a:r>
              <a:rPr lang="en-US" dirty="0" smtClean="0">
                <a:latin typeface="New times roman"/>
              </a:rPr>
              <a:t>Then, in turn, these educators will </a:t>
            </a:r>
            <a:r>
              <a:rPr lang="en-US" b="1" dirty="0" smtClean="0">
                <a:latin typeface="New times roman"/>
              </a:rPr>
              <a:t>pass on this framework to students</a:t>
            </a:r>
            <a:r>
              <a:rPr lang="en-US" dirty="0" smtClean="0">
                <a:latin typeface="New times roman"/>
              </a:rPr>
              <a:t> in their own classes.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New times roman"/>
              </a:rPr>
              <a:t>The H-P-S-T Framework and the Common Core: State Standard Initiative.</a:t>
            </a:r>
            <a:endParaRPr lang="en-US" sz="3200" dirty="0"/>
          </a:p>
        </p:txBody>
      </p:sp>
      <p:sp>
        <p:nvSpPr>
          <p:cNvPr id="3" name="Content Placeholder 2"/>
          <p:cNvSpPr>
            <a:spLocks noGrp="1"/>
          </p:cNvSpPr>
          <p:nvPr>
            <p:ph idx="1"/>
          </p:nvPr>
        </p:nvSpPr>
        <p:spPr/>
        <p:txBody>
          <a:bodyPr>
            <a:normAutofit/>
          </a:bodyPr>
          <a:lstStyle/>
          <a:p>
            <a:r>
              <a:rPr lang="en-US" sz="2000" dirty="0" smtClean="0">
                <a:latin typeface="New times roman"/>
              </a:rPr>
              <a:t>The Common Core espouses literacy competencies (or standards in the strand) which must be met in the area of history and or social studies. These standards in the strand are based on reading material that is to be analyzed so a greater understanding of content can be achieved. The H-P-S-T Framework will help with this endeavor. </a:t>
            </a:r>
            <a:endParaRPr lang="en-US" sz="2000" dirty="0">
              <a:latin typeface="New times roman"/>
            </a:endParaRPr>
          </a:p>
        </p:txBody>
      </p:sp>
      <p:pic>
        <p:nvPicPr>
          <p:cNvPr id="4" name="Content Placeholder 3" descr="common core.jpg"/>
          <p:cNvPicPr>
            <a:picLocks noChangeAspect="1"/>
          </p:cNvPicPr>
          <p:nvPr/>
        </p:nvPicPr>
        <p:blipFill>
          <a:blip r:embed="rId2" cstate="print"/>
          <a:stretch>
            <a:fillRect/>
          </a:stretch>
        </p:blipFill>
        <p:spPr>
          <a:xfrm>
            <a:off x="5486400" y="3200400"/>
            <a:ext cx="3425053" cy="3429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ew times roman"/>
              </a:rPr>
              <a:t>Aligns with MIVCA</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a:latin typeface="New times roman"/>
              </a:rPr>
              <a:t>The HPST Frameworks is: </a:t>
            </a:r>
          </a:p>
          <a:p>
            <a:r>
              <a:rPr lang="en-US" dirty="0">
                <a:latin typeface="New times roman"/>
              </a:rPr>
              <a:t>a) </a:t>
            </a:r>
            <a:r>
              <a:rPr lang="en-US" b="1" dirty="0">
                <a:latin typeface="New times roman"/>
              </a:rPr>
              <a:t>meaningful</a:t>
            </a:r>
            <a:r>
              <a:rPr lang="en-US" dirty="0">
                <a:latin typeface="New times roman"/>
              </a:rPr>
              <a:t>- it builds curriculum networks of knowledge, skills, beliefs, and attitudes that are structured around enduring understandings, essential questions, and learning goals; </a:t>
            </a:r>
          </a:p>
          <a:p>
            <a:endParaRPr lang="en-US" dirty="0">
              <a:latin typeface="New times roman"/>
            </a:endParaRPr>
          </a:p>
          <a:p>
            <a:r>
              <a:rPr lang="en-US" dirty="0">
                <a:latin typeface="New times roman"/>
              </a:rPr>
              <a:t>b) </a:t>
            </a:r>
            <a:r>
              <a:rPr lang="en-US" b="1" dirty="0">
                <a:latin typeface="New times roman"/>
              </a:rPr>
              <a:t>integrated</a:t>
            </a:r>
            <a:r>
              <a:rPr lang="en-US" dirty="0">
                <a:latin typeface="New times roman"/>
              </a:rPr>
              <a:t>- it draws from history, political science, and sociology to increase the understanding of an event or concept and it provides opportunities for students to conduct inquiry, develop and display data, synthesize findings, and make judgments; and </a:t>
            </a:r>
          </a:p>
          <a:p>
            <a:endParaRPr lang="en-US" dirty="0">
              <a:latin typeface="New times roman"/>
            </a:endParaRPr>
          </a:p>
          <a:p>
            <a:r>
              <a:rPr lang="en-US" dirty="0">
                <a:latin typeface="New times roman"/>
              </a:rPr>
              <a:t>c) </a:t>
            </a:r>
            <a:r>
              <a:rPr lang="en-US" b="1" dirty="0">
                <a:latin typeface="New times roman"/>
              </a:rPr>
              <a:t>active</a:t>
            </a:r>
            <a:r>
              <a:rPr lang="en-US" dirty="0">
                <a:latin typeface="New times roman"/>
              </a:rPr>
              <a:t>- students develop new understanding through a process of active knowledge construction via interaction in cooperative group dynamic </a:t>
            </a:r>
          </a:p>
          <a:p>
            <a:endParaRPr lang="en-US" dirty="0"/>
          </a:p>
        </p:txBody>
      </p:sp>
    </p:spTree>
    <p:extLst>
      <p:ext uri="{BB962C8B-B14F-4D97-AF65-F5344CB8AC3E}">
        <p14:creationId xmlns:p14="http://schemas.microsoft.com/office/powerpoint/2010/main" val="310977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New times roman"/>
              </a:rPr>
              <a:t>What type of narratives can be used?</a:t>
            </a:r>
            <a:endParaRPr lang="en-US" dirty="0">
              <a:latin typeface="New times roman"/>
            </a:endParaRPr>
          </a:p>
        </p:txBody>
      </p:sp>
      <p:sp>
        <p:nvSpPr>
          <p:cNvPr id="3" name="Content Placeholder 2"/>
          <p:cNvSpPr>
            <a:spLocks noGrp="1"/>
          </p:cNvSpPr>
          <p:nvPr>
            <p:ph idx="1"/>
          </p:nvPr>
        </p:nvSpPr>
        <p:spPr/>
        <p:txBody>
          <a:bodyPr/>
          <a:lstStyle/>
          <a:p>
            <a:r>
              <a:rPr lang="en-US" dirty="0" smtClean="0"/>
              <a:t>This framework mainly targets </a:t>
            </a:r>
            <a:r>
              <a:rPr lang="en-US" b="1" dirty="0" smtClean="0"/>
              <a:t>written text (s), </a:t>
            </a:r>
            <a:r>
              <a:rPr lang="en-US" dirty="0" smtClean="0"/>
              <a:t>but could extend to </a:t>
            </a:r>
            <a:r>
              <a:rPr lang="en-US" b="1" dirty="0" smtClean="0"/>
              <a:t>visual and or auditory narratives </a:t>
            </a:r>
            <a:r>
              <a:rPr lang="en-US" dirty="0" smtClean="0"/>
              <a:t>as well. </a:t>
            </a:r>
            <a:endParaRPr lang="en-US" dirty="0"/>
          </a:p>
        </p:txBody>
      </p:sp>
      <p:pic>
        <p:nvPicPr>
          <p:cNvPr id="2051" name="Picture 3" descr="Visual">
            <a:hlinkClick r:id="rId2" tooltip="Download Visual Royalty Free Stock Photo - Image: 34775"/>
          </p:cNvPr>
          <p:cNvPicPr>
            <a:picLocks noChangeAspect="1" noChangeArrowheads="1"/>
          </p:cNvPicPr>
          <p:nvPr/>
        </p:nvPicPr>
        <p:blipFill>
          <a:blip r:embed="rId3" cstate="print"/>
          <a:srcRect/>
          <a:stretch>
            <a:fillRect/>
          </a:stretch>
        </p:blipFill>
        <p:spPr bwMode="auto">
          <a:xfrm>
            <a:off x="304800" y="3124200"/>
            <a:ext cx="3810000" cy="2857500"/>
          </a:xfrm>
          <a:prstGeom prst="rect">
            <a:avLst/>
          </a:prstGeom>
          <a:noFill/>
        </p:spPr>
      </p:pic>
      <p:pic>
        <p:nvPicPr>
          <p:cNvPr id="2053" name="Picture 5" descr="https://roseledgarddesigns.files.wordpress.com/2012/10/auditory-info.jpg">
            <a:hlinkClick r:id="rId4"/>
          </p:cNvPr>
          <p:cNvPicPr>
            <a:picLocks noChangeAspect="1" noChangeArrowheads="1"/>
          </p:cNvPicPr>
          <p:nvPr/>
        </p:nvPicPr>
        <p:blipFill>
          <a:blip r:embed="rId5" cstate="print"/>
          <a:srcRect/>
          <a:stretch>
            <a:fillRect/>
          </a:stretch>
        </p:blipFill>
        <p:spPr bwMode="auto">
          <a:xfrm>
            <a:off x="5010150" y="3200400"/>
            <a:ext cx="4133850" cy="32861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New times roman"/>
              </a:rPr>
              <a:t/>
            </a:r>
            <a:br>
              <a:rPr lang="en-US" b="1" dirty="0" smtClean="0">
                <a:latin typeface="New times roman"/>
              </a:rPr>
            </a:br>
            <a:r>
              <a:rPr lang="en-US" b="1" dirty="0" smtClean="0">
                <a:latin typeface="New times roman"/>
              </a:rPr>
              <a:t>How does the H-P-S-T Framework work? </a:t>
            </a:r>
            <a:r>
              <a:rPr lang="en-US" dirty="0" smtClean="0">
                <a:latin typeface="New times roman"/>
              </a:rPr>
              <a:t/>
            </a:r>
            <a:br>
              <a:rPr lang="en-US" dirty="0" smtClean="0">
                <a:latin typeface="New times roman"/>
              </a:rPr>
            </a:br>
            <a:endParaRPr lang="en-US" dirty="0"/>
          </a:p>
        </p:txBody>
      </p:sp>
      <p:sp>
        <p:nvSpPr>
          <p:cNvPr id="3" name="Content Placeholder 2"/>
          <p:cNvSpPr>
            <a:spLocks noGrp="1"/>
          </p:cNvSpPr>
          <p:nvPr>
            <p:ph idx="1"/>
          </p:nvPr>
        </p:nvSpPr>
        <p:spPr/>
        <p:txBody>
          <a:bodyPr/>
          <a:lstStyle/>
          <a:p>
            <a:r>
              <a:rPr lang="en-US" sz="2400" dirty="0" smtClean="0">
                <a:latin typeface="New times roman"/>
              </a:rPr>
              <a:t>This framework has two levels. The first is the</a:t>
            </a:r>
            <a:r>
              <a:rPr lang="en-US" sz="2400" b="1" dirty="0" smtClean="0">
                <a:latin typeface="New times roman"/>
              </a:rPr>
              <a:t> Interactive Level</a:t>
            </a:r>
            <a:r>
              <a:rPr lang="en-US" sz="2400" dirty="0" smtClean="0">
                <a:latin typeface="New times roman"/>
              </a:rPr>
              <a:t>: which is composed by three interconnected elements, namely the: </a:t>
            </a:r>
            <a:r>
              <a:rPr lang="en-US" sz="2400" b="1" dirty="0" smtClean="0">
                <a:latin typeface="New times roman"/>
              </a:rPr>
              <a:t>author, text and reader/student</a:t>
            </a:r>
            <a:r>
              <a:rPr lang="en-US" sz="2400" dirty="0" smtClean="0">
                <a:latin typeface="New times roman"/>
              </a:rPr>
              <a:t>. (refer to 3d model)</a:t>
            </a:r>
          </a:p>
          <a:p>
            <a:endParaRPr lang="en-US" dirty="0"/>
          </a:p>
        </p:txBody>
      </p:sp>
      <p:pic>
        <p:nvPicPr>
          <p:cNvPr id="4" name="Content Placeholder 3" descr="author.png"/>
          <p:cNvPicPr>
            <a:picLocks noChangeAspect="1"/>
          </p:cNvPicPr>
          <p:nvPr/>
        </p:nvPicPr>
        <p:blipFill>
          <a:blip r:embed="rId2" cstate="print"/>
          <a:stretch>
            <a:fillRect/>
          </a:stretch>
        </p:blipFill>
        <p:spPr>
          <a:xfrm>
            <a:off x="381000" y="3276600"/>
            <a:ext cx="2551181" cy="2164084"/>
          </a:xfrm>
          <a:prstGeom prst="rect">
            <a:avLst/>
          </a:prstGeom>
        </p:spPr>
      </p:pic>
      <p:pic>
        <p:nvPicPr>
          <p:cNvPr id="5" name="Content Placeholder 3" descr="text.jpg"/>
          <p:cNvPicPr>
            <a:picLocks noChangeAspect="1"/>
          </p:cNvPicPr>
          <p:nvPr/>
        </p:nvPicPr>
        <p:blipFill>
          <a:blip r:embed="rId3" cstate="print"/>
          <a:stretch>
            <a:fillRect/>
          </a:stretch>
        </p:blipFill>
        <p:spPr>
          <a:xfrm>
            <a:off x="3276600" y="3429000"/>
            <a:ext cx="2971800" cy="2209800"/>
          </a:xfrm>
          <a:prstGeom prst="rect">
            <a:avLst/>
          </a:prstGeom>
        </p:spPr>
      </p:pic>
      <p:pic>
        <p:nvPicPr>
          <p:cNvPr id="6" name="Content Placeholder 3" descr="reader.jpg"/>
          <p:cNvPicPr>
            <a:picLocks noChangeAspect="1"/>
          </p:cNvPicPr>
          <p:nvPr/>
        </p:nvPicPr>
        <p:blipFill>
          <a:blip r:embed="rId4" cstate="print"/>
          <a:stretch>
            <a:fillRect/>
          </a:stretch>
        </p:blipFill>
        <p:spPr>
          <a:xfrm>
            <a:off x="6400800" y="3124200"/>
            <a:ext cx="2438400" cy="2667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New times roman"/>
              </a:rPr>
              <a:t>Analytic Level</a:t>
            </a:r>
            <a:endParaRPr lang="en-US" dirty="0"/>
          </a:p>
        </p:txBody>
      </p:sp>
      <p:pic>
        <p:nvPicPr>
          <p:cNvPr id="8" name="Content Placeholder 7"/>
          <p:cNvPicPr>
            <a:picLocks noGrp="1" noChangeAspect="1"/>
          </p:cNvPicPr>
          <p:nvPr>
            <p:ph idx="1"/>
          </p:nvPr>
        </p:nvPicPr>
        <p:blipFill>
          <a:blip r:embed="rId2"/>
          <a:stretch>
            <a:fillRect/>
          </a:stretch>
        </p:blipFill>
        <p:spPr>
          <a:xfrm>
            <a:off x="2971800" y="2438400"/>
            <a:ext cx="2383743" cy="938865"/>
          </a:xfrm>
          <a:prstGeom prst="rect">
            <a:avLst/>
          </a:prstGeom>
        </p:spPr>
      </p:pic>
      <p:pic>
        <p:nvPicPr>
          <p:cNvPr id="9" name="Picture 8"/>
          <p:cNvPicPr>
            <a:picLocks noChangeAspect="1"/>
          </p:cNvPicPr>
          <p:nvPr/>
        </p:nvPicPr>
        <p:blipFill>
          <a:blip r:embed="rId3"/>
          <a:stretch>
            <a:fillRect/>
          </a:stretch>
        </p:blipFill>
        <p:spPr>
          <a:xfrm>
            <a:off x="501843" y="3576432"/>
            <a:ext cx="2005758" cy="938865"/>
          </a:xfrm>
          <a:prstGeom prst="rect">
            <a:avLst/>
          </a:prstGeom>
        </p:spPr>
      </p:pic>
      <p:pic>
        <p:nvPicPr>
          <p:cNvPr id="10" name="Picture 9"/>
          <p:cNvPicPr>
            <a:picLocks noChangeAspect="1"/>
          </p:cNvPicPr>
          <p:nvPr/>
        </p:nvPicPr>
        <p:blipFill>
          <a:blip r:embed="rId4"/>
          <a:stretch>
            <a:fillRect/>
          </a:stretch>
        </p:blipFill>
        <p:spPr>
          <a:xfrm>
            <a:off x="5943600" y="3517432"/>
            <a:ext cx="1853345" cy="938865"/>
          </a:xfrm>
          <a:prstGeom prst="rect">
            <a:avLst/>
          </a:prstGeom>
        </p:spPr>
      </p:pic>
      <p:pic>
        <p:nvPicPr>
          <p:cNvPr id="11" name="Picture 10"/>
          <p:cNvPicPr>
            <a:picLocks noChangeAspect="1"/>
          </p:cNvPicPr>
          <p:nvPr/>
        </p:nvPicPr>
        <p:blipFill>
          <a:blip r:embed="rId5"/>
          <a:stretch>
            <a:fillRect/>
          </a:stretch>
        </p:blipFill>
        <p:spPr>
          <a:xfrm>
            <a:off x="3197372" y="4724400"/>
            <a:ext cx="2158171" cy="1316850"/>
          </a:xfrm>
          <a:prstGeom prst="rect">
            <a:avLst/>
          </a:prstGeom>
        </p:spPr>
      </p:pic>
      <p:pic>
        <p:nvPicPr>
          <p:cNvPr id="13" name="Picture 12"/>
          <p:cNvPicPr>
            <a:picLocks noChangeAspect="1"/>
          </p:cNvPicPr>
          <p:nvPr/>
        </p:nvPicPr>
        <p:blipFill>
          <a:blip r:embed="rId6"/>
          <a:stretch>
            <a:fillRect/>
          </a:stretch>
        </p:blipFill>
        <p:spPr>
          <a:xfrm>
            <a:off x="-152400" y="4943613"/>
            <a:ext cx="7407282" cy="1066892"/>
          </a:xfrm>
          <a:prstGeom prst="rect">
            <a:avLst/>
          </a:prstGeom>
        </p:spPr>
      </p:pic>
      <p:sp>
        <p:nvSpPr>
          <p:cNvPr id="14" name="Rectangle 13"/>
          <p:cNvSpPr/>
          <p:nvPr/>
        </p:nvSpPr>
        <p:spPr>
          <a:xfrm>
            <a:off x="1091345" y="1536679"/>
            <a:ext cx="6705600" cy="923330"/>
          </a:xfrm>
          <a:prstGeom prst="rect">
            <a:avLst/>
          </a:prstGeom>
        </p:spPr>
        <p:txBody>
          <a:bodyPr wrap="square">
            <a:spAutoFit/>
          </a:bodyPr>
          <a:lstStyle/>
          <a:p>
            <a:r>
              <a:rPr lang="en-US" dirty="0">
                <a:latin typeface="New times roman"/>
              </a:rPr>
              <a:t>The </a:t>
            </a:r>
            <a:r>
              <a:rPr lang="en-US" b="1" dirty="0">
                <a:latin typeface="New times roman"/>
              </a:rPr>
              <a:t>second level </a:t>
            </a:r>
            <a:r>
              <a:rPr lang="en-US" dirty="0">
                <a:latin typeface="New times roman"/>
              </a:rPr>
              <a:t>is the Analytic Level- and is composed by four frames, which are the: Historic, philosophic, societal, and a “personal” takeaway (student reaction) </a:t>
            </a:r>
          </a:p>
        </p:txBody>
      </p:sp>
      <p:pic>
        <p:nvPicPr>
          <p:cNvPr id="15" name="Picture 14"/>
          <p:cNvPicPr>
            <a:picLocks noChangeAspect="1"/>
          </p:cNvPicPr>
          <p:nvPr/>
        </p:nvPicPr>
        <p:blipFill>
          <a:blip r:embed="rId7"/>
          <a:stretch>
            <a:fillRect/>
          </a:stretch>
        </p:blipFill>
        <p:spPr>
          <a:xfrm>
            <a:off x="3904568" y="3596478"/>
            <a:ext cx="518205" cy="993734"/>
          </a:xfrm>
          <a:prstGeom prst="rect">
            <a:avLst/>
          </a:prstGeom>
        </p:spPr>
      </p:pic>
      <p:pic>
        <p:nvPicPr>
          <p:cNvPr id="16" name="Picture 15"/>
          <p:cNvPicPr>
            <a:picLocks noChangeAspect="1"/>
          </p:cNvPicPr>
          <p:nvPr/>
        </p:nvPicPr>
        <p:blipFill>
          <a:blip r:embed="rId8"/>
          <a:stretch>
            <a:fillRect/>
          </a:stretch>
        </p:blipFill>
        <p:spPr>
          <a:xfrm>
            <a:off x="2370929" y="3286847"/>
            <a:ext cx="823031" cy="579170"/>
          </a:xfrm>
          <a:prstGeom prst="rect">
            <a:avLst/>
          </a:prstGeom>
        </p:spPr>
      </p:pic>
      <p:pic>
        <p:nvPicPr>
          <p:cNvPr id="17" name="Picture 16"/>
          <p:cNvPicPr>
            <a:picLocks noChangeAspect="1"/>
          </p:cNvPicPr>
          <p:nvPr/>
        </p:nvPicPr>
        <p:blipFill>
          <a:blip r:embed="rId9"/>
          <a:stretch>
            <a:fillRect/>
          </a:stretch>
        </p:blipFill>
        <p:spPr>
          <a:xfrm>
            <a:off x="5372180" y="3198236"/>
            <a:ext cx="743776" cy="536494"/>
          </a:xfrm>
          <a:prstGeom prst="rect">
            <a:avLst/>
          </a:prstGeom>
        </p:spPr>
      </p:pic>
    </p:spTree>
    <p:extLst>
      <p:ext uri="{BB962C8B-B14F-4D97-AF65-F5344CB8AC3E}">
        <p14:creationId xmlns:p14="http://schemas.microsoft.com/office/powerpoint/2010/main" val="4290125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2616</Words>
  <Application>Microsoft Office PowerPoint</Application>
  <PresentationFormat>On-screen Show (4:3)</PresentationFormat>
  <Paragraphs>192</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New times roman</vt:lpstr>
      <vt:lpstr>Office Theme</vt:lpstr>
      <vt:lpstr>The H-P-S-T Framework Workshop</vt:lpstr>
      <vt:lpstr>What is this Framework?</vt:lpstr>
      <vt:lpstr>What does the H-P-S-T stand for?</vt:lpstr>
      <vt:lpstr>Purpose of the  H-P-S-T Framework:</vt:lpstr>
      <vt:lpstr>The H-P-S-T Framework and the Common Core: State Standard Initiative.</vt:lpstr>
      <vt:lpstr>Aligns with MIVCA</vt:lpstr>
      <vt:lpstr>What type of narratives can be used?</vt:lpstr>
      <vt:lpstr> How does the H-P-S-T Framework work?  </vt:lpstr>
      <vt:lpstr>Analytic Level</vt:lpstr>
      <vt:lpstr> Pedagogic Application- Example Lesson Plan Step 1: Teacher Preparation </vt:lpstr>
      <vt:lpstr>Step 2: Historic Text or Literature/Narrative Selection</vt:lpstr>
      <vt:lpstr>Example of Text Selection:</vt:lpstr>
      <vt:lpstr>Step 3: Hook Activity</vt:lpstr>
      <vt:lpstr>Step 4:Student’s Roadmap</vt:lpstr>
      <vt:lpstr>1-background on the author(s):  (Roadmap A)</vt:lpstr>
      <vt:lpstr>Example One: Roadmap A- Author Background</vt:lpstr>
      <vt:lpstr>Example Two: Roadmap A-Author Background</vt:lpstr>
      <vt:lpstr>  2- Vocabulary, Concepts, Terms List, and or Essential Questions: (Roadmap B)  </vt:lpstr>
      <vt:lpstr>Step 5: Group Assignment</vt:lpstr>
      <vt:lpstr>Step 6: reading of text (s)</vt:lpstr>
      <vt:lpstr> Step 7:  Analytic Level: Historic Frame </vt:lpstr>
      <vt:lpstr>PowerPoint Presentation</vt:lpstr>
      <vt:lpstr>Example one: historic</vt:lpstr>
      <vt:lpstr>Example two: historic</vt:lpstr>
      <vt:lpstr>Analytic Level: Philosophic Frame</vt:lpstr>
      <vt:lpstr>Example one: philosophic </vt:lpstr>
      <vt:lpstr>Analytic level: Societal Frame</vt:lpstr>
      <vt:lpstr>Example one: societal</vt:lpstr>
      <vt:lpstr>Example two: societal</vt:lpstr>
      <vt:lpstr>Example three: societal</vt:lpstr>
      <vt:lpstr>Step 8- Feedback</vt:lpstr>
      <vt:lpstr>Step 9- Takeaway</vt:lpstr>
      <vt:lpstr>Step 10- The Knowledge Showcase</vt:lpstr>
      <vt:lpstr>PowerPoint Presentation</vt:lpstr>
      <vt:lpstr>PowerPoint Presentation</vt:lpstr>
      <vt:lpstr>References: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H-P-S-T Framework Workshop</dc:title>
  <dc:creator>Owner</dc:creator>
  <cp:lastModifiedBy>Isabel Carretero</cp:lastModifiedBy>
  <cp:revision>284</cp:revision>
  <dcterms:created xsi:type="dcterms:W3CDTF">2015-09-15T00:04:19Z</dcterms:created>
  <dcterms:modified xsi:type="dcterms:W3CDTF">2015-10-13T14:08:36Z</dcterms:modified>
</cp:coreProperties>
</file>